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1" r:id="rId2"/>
    <p:sldId id="259" r:id="rId3"/>
    <p:sldId id="267" r:id="rId4"/>
    <p:sldId id="258" r:id="rId5"/>
    <p:sldId id="275" r:id="rId6"/>
    <p:sldId id="260" r:id="rId7"/>
    <p:sldId id="261" r:id="rId8"/>
    <p:sldId id="272" r:id="rId9"/>
    <p:sldId id="263" r:id="rId10"/>
    <p:sldId id="273" r:id="rId11"/>
    <p:sldId id="277" r:id="rId12"/>
    <p:sldId id="274" r:id="rId13"/>
    <p:sldId id="276" r:id="rId14"/>
    <p:sldId id="279" r:id="rId15"/>
    <p:sldId id="278" r:id="rId16"/>
    <p:sldId id="280" r:id="rId17"/>
    <p:sldId id="282" r:id="rId18"/>
    <p:sldId id="281" r:id="rId19"/>
    <p:sldId id="284" r:id="rId20"/>
    <p:sldId id="283" r:id="rId21"/>
    <p:sldId id="285" r:id="rId22"/>
    <p:sldId id="286" r:id="rId23"/>
    <p:sldId id="287" r:id="rId24"/>
    <p:sldId id="288" r:id="rId25"/>
    <p:sldId id="290" r:id="rId26"/>
    <p:sldId id="289" r:id="rId27"/>
    <p:sldId id="291" r:id="rId28"/>
    <p:sldId id="292" r:id="rId29"/>
    <p:sldId id="293" r:id="rId30"/>
    <p:sldId id="296" r:id="rId31"/>
    <p:sldId id="294" r:id="rId32"/>
    <p:sldId id="295" r:id="rId33"/>
    <p:sldId id="297" r:id="rId34"/>
    <p:sldId id="298" r:id="rId35"/>
    <p:sldId id="300" r:id="rId36"/>
    <p:sldId id="299" r:id="rId37"/>
    <p:sldId id="301" r:id="rId38"/>
    <p:sldId id="302" r:id="rId3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0" autoAdjust="0"/>
    <p:restoredTop sz="94660"/>
  </p:normalViewPr>
  <p:slideViewPr>
    <p:cSldViewPr snapToGrid="0">
      <p:cViewPr varScale="1">
        <p:scale>
          <a:sx n="154" d="100"/>
          <a:sy n="154" d="100"/>
        </p:scale>
        <p:origin x="174"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18" name="Vrije vorm: vorm 17">
            <a:extLst>
              <a:ext uri="{FF2B5EF4-FFF2-40B4-BE49-F238E27FC236}">
                <a16:creationId xmlns:a16="http://schemas.microsoft.com/office/drawing/2014/main" id="{FD08E83C-29B9-4030-95FE-681D73EE3FAE}"/>
              </a:ext>
            </a:extLst>
          </p:cNvPr>
          <p:cNvSpPr/>
          <p:nvPr/>
        </p:nvSpPr>
        <p:spPr>
          <a:xfrm>
            <a:off x="4256116" y="0"/>
            <a:ext cx="7935884" cy="5343926"/>
          </a:xfrm>
          <a:custGeom>
            <a:avLst/>
            <a:gdLst>
              <a:gd name="connsiteX0" fmla="*/ 473826 w 6691746"/>
              <a:gd name="connsiteY0" fmla="*/ 16625 h 4613563"/>
              <a:gd name="connsiteX1" fmla="*/ 6691746 w 6691746"/>
              <a:gd name="connsiteY1" fmla="*/ 0 h 4613563"/>
              <a:gd name="connsiteX2" fmla="*/ 6683433 w 6691746"/>
              <a:gd name="connsiteY2" fmla="*/ 4613563 h 4613563"/>
              <a:gd name="connsiteX3" fmla="*/ 0 w 6691746"/>
              <a:gd name="connsiteY3" fmla="*/ 3865418 h 4613563"/>
              <a:gd name="connsiteX4" fmla="*/ 473826 w 6691746"/>
              <a:gd name="connsiteY4" fmla="*/ 16625 h 461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746" h="4613563">
                <a:moveTo>
                  <a:pt x="473826" y="16625"/>
                </a:moveTo>
                <a:lnTo>
                  <a:pt x="6691746" y="0"/>
                </a:lnTo>
                <a:lnTo>
                  <a:pt x="6683433" y="4613563"/>
                </a:lnTo>
                <a:lnTo>
                  <a:pt x="0" y="3865418"/>
                </a:lnTo>
                <a:lnTo>
                  <a:pt x="473826" y="16625"/>
                </a:lnTo>
                <a:close/>
              </a:path>
            </a:pathLst>
          </a:custGeom>
          <a:blipFill dpi="0" rotWithShape="1">
            <a:blip r:embed="rId2">
              <a:alphaModFix amt="5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50" name="Picture 2">
            <a:extLst>
              <a:ext uri="{FF2B5EF4-FFF2-40B4-BE49-F238E27FC236}">
                <a16:creationId xmlns:a16="http://schemas.microsoft.com/office/drawing/2014/main" id="{41A99A4F-35CE-47F0-8C3E-203AE0949DA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8666640" y="203420"/>
            <a:ext cx="3297850" cy="1261472"/>
          </a:xfrm>
          <a:prstGeom prst="rect">
            <a:avLst/>
          </a:prstGeom>
          <a:noFill/>
          <a:extLst>
            <a:ext uri="{909E8E84-426E-40DD-AFC4-6F175D3DCCD1}">
              <a14:hiddenFill xmlns:a14="http://schemas.microsoft.com/office/drawing/2010/main">
                <a:solidFill>
                  <a:srgbClr val="FFFFFF"/>
                </a:solidFill>
              </a14:hiddenFill>
            </a:ext>
          </a:extLst>
        </p:spPr>
      </p:pic>
      <p:sp>
        <p:nvSpPr>
          <p:cNvPr id="26" name="Ondertitel 2">
            <a:extLst>
              <a:ext uri="{FF2B5EF4-FFF2-40B4-BE49-F238E27FC236}">
                <a16:creationId xmlns:a16="http://schemas.microsoft.com/office/drawing/2014/main" id="{7A68A714-4E45-4A04-B828-B282FA62E7BB}"/>
              </a:ext>
            </a:extLst>
          </p:cNvPr>
          <p:cNvSpPr txBox="1">
            <a:spLocks/>
          </p:cNvSpPr>
          <p:nvPr/>
        </p:nvSpPr>
        <p:spPr>
          <a:xfrm>
            <a:off x="1450282" y="5343926"/>
            <a:ext cx="4074659" cy="55476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dirty="0"/>
          </a:p>
        </p:txBody>
      </p:sp>
      <p:sp>
        <p:nvSpPr>
          <p:cNvPr id="28" name="Ondertitel 2">
            <a:extLst>
              <a:ext uri="{FF2B5EF4-FFF2-40B4-BE49-F238E27FC236}">
                <a16:creationId xmlns:a16="http://schemas.microsoft.com/office/drawing/2014/main" id="{8A446F7F-F106-4612-85BC-FC020C0B34DC}"/>
              </a:ext>
            </a:extLst>
          </p:cNvPr>
          <p:cNvSpPr txBox="1">
            <a:spLocks/>
          </p:cNvSpPr>
          <p:nvPr/>
        </p:nvSpPr>
        <p:spPr>
          <a:xfrm>
            <a:off x="1450282" y="5898693"/>
            <a:ext cx="4074659" cy="554767"/>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dirty="0"/>
          </a:p>
        </p:txBody>
      </p:sp>
      <p:sp>
        <p:nvSpPr>
          <p:cNvPr id="36" name="Ondertitel 2">
            <a:extLst>
              <a:ext uri="{FF2B5EF4-FFF2-40B4-BE49-F238E27FC236}">
                <a16:creationId xmlns:a16="http://schemas.microsoft.com/office/drawing/2014/main" id="{DB1150AE-9B1F-43AF-B4A6-C1581C0B3127}"/>
              </a:ext>
            </a:extLst>
          </p:cNvPr>
          <p:cNvSpPr txBox="1">
            <a:spLocks/>
          </p:cNvSpPr>
          <p:nvPr/>
        </p:nvSpPr>
        <p:spPr>
          <a:xfrm>
            <a:off x="1" y="462498"/>
            <a:ext cx="1853738"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NL" sz="1200" dirty="0"/>
              <a:t>Toegepaste Informatica</a:t>
            </a:r>
          </a:p>
        </p:txBody>
      </p:sp>
      <p:sp>
        <p:nvSpPr>
          <p:cNvPr id="38" name="Minteken 37">
            <a:extLst>
              <a:ext uri="{FF2B5EF4-FFF2-40B4-BE49-F238E27FC236}">
                <a16:creationId xmlns:a16="http://schemas.microsoft.com/office/drawing/2014/main" id="{FFEC5E01-43EA-497E-BCC0-939DBCAFA0AC}"/>
              </a:ext>
            </a:extLst>
          </p:cNvPr>
          <p:cNvSpPr/>
          <p:nvPr/>
        </p:nvSpPr>
        <p:spPr>
          <a:xfrm rot="5400000">
            <a:off x="-183168" y="5307680"/>
            <a:ext cx="2851263"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1" name="Ondertitel 2">
            <a:extLst>
              <a:ext uri="{FF2B5EF4-FFF2-40B4-BE49-F238E27FC236}">
                <a16:creationId xmlns:a16="http://schemas.microsoft.com/office/drawing/2014/main" id="{DCD259FC-79B5-41AB-BBC2-4D07C62B0949}"/>
              </a:ext>
            </a:extLst>
          </p:cNvPr>
          <p:cNvSpPr txBox="1">
            <a:spLocks/>
          </p:cNvSpPr>
          <p:nvPr/>
        </p:nvSpPr>
        <p:spPr>
          <a:xfrm>
            <a:off x="-31204" y="1442735"/>
            <a:ext cx="1481486"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sz="1200" kern="1200" cap="none" baseline="0" dirty="0">
              <a:solidFill>
                <a:srgbClr val="002757"/>
              </a:solidFill>
              <a:latin typeface="Tahoma" panose="020B0604030504040204" pitchFamily="34" charset="0"/>
              <a:ea typeface="Tahoma" panose="020B0604030504040204" pitchFamily="34" charset="0"/>
              <a:cs typeface="Tahoma" panose="020B0604030504040204" pitchFamily="34" charset="0"/>
            </a:endParaRPr>
          </a:p>
        </p:txBody>
      </p:sp>
      <p:sp>
        <p:nvSpPr>
          <p:cNvPr id="42" name="Minteken 41">
            <a:extLst>
              <a:ext uri="{FF2B5EF4-FFF2-40B4-BE49-F238E27FC236}">
                <a16:creationId xmlns:a16="http://schemas.microsoft.com/office/drawing/2014/main" id="{FB0D61FF-F819-41D6-9F0E-2A87A96AF34A}"/>
              </a:ext>
            </a:extLst>
          </p:cNvPr>
          <p:cNvSpPr/>
          <p:nvPr/>
        </p:nvSpPr>
        <p:spPr>
          <a:xfrm>
            <a:off x="-353435" y="166756"/>
            <a:ext cx="2776160"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3" name="Minteken 42">
            <a:extLst>
              <a:ext uri="{FF2B5EF4-FFF2-40B4-BE49-F238E27FC236}">
                <a16:creationId xmlns:a16="http://schemas.microsoft.com/office/drawing/2014/main" id="{1A9D60B7-98CA-44B4-A342-238265272E5D}"/>
              </a:ext>
            </a:extLst>
          </p:cNvPr>
          <p:cNvSpPr/>
          <p:nvPr/>
        </p:nvSpPr>
        <p:spPr>
          <a:xfrm>
            <a:off x="-221962" y="626338"/>
            <a:ext cx="1762587"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44" name="Minteken 43">
            <a:extLst>
              <a:ext uri="{FF2B5EF4-FFF2-40B4-BE49-F238E27FC236}">
                <a16:creationId xmlns:a16="http://schemas.microsoft.com/office/drawing/2014/main" id="{2AD40B60-09F3-42CA-BFC7-F232D5069233}"/>
              </a:ext>
            </a:extLst>
          </p:cNvPr>
          <p:cNvSpPr/>
          <p:nvPr/>
        </p:nvSpPr>
        <p:spPr>
          <a:xfrm>
            <a:off x="-155460" y="1111987"/>
            <a:ext cx="1256606" cy="415636"/>
          </a:xfrm>
          <a:prstGeom prst="mathMinus">
            <a:avLst/>
          </a:prstGeom>
          <a:solidFill>
            <a:srgbClr val="E3004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BE">
              <a:solidFill>
                <a:srgbClr val="E00049"/>
              </a:solidFill>
            </a:endParaRPr>
          </a:p>
        </p:txBody>
      </p:sp>
      <p:sp>
        <p:nvSpPr>
          <p:cNvPr id="14" name="Ondertitel 2">
            <a:extLst>
              <a:ext uri="{FF2B5EF4-FFF2-40B4-BE49-F238E27FC236}">
                <a16:creationId xmlns:a16="http://schemas.microsoft.com/office/drawing/2014/main" id="{DA9D40DB-B7E8-4A33-B5FB-9DD5105C49A1}"/>
              </a:ext>
            </a:extLst>
          </p:cNvPr>
          <p:cNvSpPr txBox="1">
            <a:spLocks/>
          </p:cNvSpPr>
          <p:nvPr/>
        </p:nvSpPr>
        <p:spPr>
          <a:xfrm>
            <a:off x="-31204" y="957086"/>
            <a:ext cx="1853738" cy="309801"/>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nl-BE"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sz="1200" dirty="0"/>
          </a:p>
        </p:txBody>
      </p:sp>
      <p:sp>
        <p:nvSpPr>
          <p:cNvPr id="12" name="Tijdelijke aanduiding voor tekst 11">
            <a:extLst>
              <a:ext uri="{FF2B5EF4-FFF2-40B4-BE49-F238E27FC236}">
                <a16:creationId xmlns:a16="http://schemas.microsoft.com/office/drawing/2014/main" id="{684198A2-C59F-4C38-9F72-765E48FA8235}"/>
              </a:ext>
            </a:extLst>
          </p:cNvPr>
          <p:cNvSpPr>
            <a:spLocks noGrp="1"/>
          </p:cNvSpPr>
          <p:nvPr>
            <p:ph type="body" sz="quarter" idx="10" hasCustomPrompt="1"/>
          </p:nvPr>
        </p:nvSpPr>
        <p:spPr>
          <a:xfrm>
            <a:off x="1495855" y="4825632"/>
            <a:ext cx="1853739"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&lt;Naam OPO&gt;</a:t>
            </a:r>
          </a:p>
        </p:txBody>
      </p:sp>
      <p:sp>
        <p:nvSpPr>
          <p:cNvPr id="29" name="Tijdelijke aanduiding voor tekst 11">
            <a:extLst>
              <a:ext uri="{FF2B5EF4-FFF2-40B4-BE49-F238E27FC236}">
                <a16:creationId xmlns:a16="http://schemas.microsoft.com/office/drawing/2014/main" id="{9B9004F5-4339-48FE-B04B-599527A63599}"/>
              </a:ext>
            </a:extLst>
          </p:cNvPr>
          <p:cNvSpPr>
            <a:spLocks noGrp="1"/>
          </p:cNvSpPr>
          <p:nvPr>
            <p:ph type="body" sz="quarter" idx="11" hasCustomPrompt="1"/>
          </p:nvPr>
        </p:nvSpPr>
        <p:spPr>
          <a:xfrm>
            <a:off x="1495855" y="5411372"/>
            <a:ext cx="4594995"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&lt;Hoofdstuk/Module/Onderdeel&gt;</a:t>
            </a:r>
          </a:p>
        </p:txBody>
      </p:sp>
      <p:sp>
        <p:nvSpPr>
          <p:cNvPr id="30" name="Tijdelijke aanduiding voor tekst 11">
            <a:extLst>
              <a:ext uri="{FF2B5EF4-FFF2-40B4-BE49-F238E27FC236}">
                <a16:creationId xmlns:a16="http://schemas.microsoft.com/office/drawing/2014/main" id="{73EE6705-1665-43A1-AB37-E50C48AA3F86}"/>
              </a:ext>
            </a:extLst>
          </p:cNvPr>
          <p:cNvSpPr>
            <a:spLocks noGrp="1"/>
          </p:cNvSpPr>
          <p:nvPr>
            <p:ph type="body" sz="quarter" idx="12" hasCustomPrompt="1"/>
          </p:nvPr>
        </p:nvSpPr>
        <p:spPr>
          <a:xfrm>
            <a:off x="1495855" y="5993878"/>
            <a:ext cx="4594995" cy="459582"/>
          </a:xfrm>
        </p:spPr>
        <p:txBody>
          <a:bodyPr>
            <a:normAutofit/>
          </a:bodyPr>
          <a:lstStyle>
            <a:lvl1pPr marL="0" indent="0">
              <a:buNone/>
              <a:defRPr lang="nl-NL" sz="20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dirty="0"/>
              <a:t>&lt;Naam Docent&gt;</a:t>
            </a:r>
          </a:p>
        </p:txBody>
      </p:sp>
      <p:sp>
        <p:nvSpPr>
          <p:cNvPr id="17" name="Tijdelijke aanduiding voor tekst 16">
            <a:extLst>
              <a:ext uri="{FF2B5EF4-FFF2-40B4-BE49-F238E27FC236}">
                <a16:creationId xmlns:a16="http://schemas.microsoft.com/office/drawing/2014/main" id="{B2803BC5-4FBF-4FFC-8CD7-56A7494327D9}"/>
              </a:ext>
            </a:extLst>
          </p:cNvPr>
          <p:cNvSpPr>
            <a:spLocks noGrp="1"/>
          </p:cNvSpPr>
          <p:nvPr>
            <p:ph type="body" sz="quarter" idx="13" hasCustomPrompt="1"/>
          </p:nvPr>
        </p:nvSpPr>
        <p:spPr>
          <a:xfrm>
            <a:off x="12937" y="923475"/>
            <a:ext cx="1641443" cy="30328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nl-BE" sz="12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pPr lvl="0"/>
            <a:r>
              <a:rPr lang="nl-NL" dirty="0"/>
              <a:t>&lt;Afstudeerrichting&gt;</a:t>
            </a:r>
            <a:endParaRPr lang="nl-BE" dirty="0"/>
          </a:p>
        </p:txBody>
      </p:sp>
      <p:sp>
        <p:nvSpPr>
          <p:cNvPr id="32" name="Tijdelijke aanduiding voor tekst 16">
            <a:extLst>
              <a:ext uri="{FF2B5EF4-FFF2-40B4-BE49-F238E27FC236}">
                <a16:creationId xmlns:a16="http://schemas.microsoft.com/office/drawing/2014/main" id="{2F60E031-BF26-44A1-A0B6-D48454BFD945}"/>
              </a:ext>
            </a:extLst>
          </p:cNvPr>
          <p:cNvSpPr>
            <a:spLocks noGrp="1"/>
          </p:cNvSpPr>
          <p:nvPr>
            <p:ph type="body" sz="quarter" idx="14" hasCustomPrompt="1"/>
          </p:nvPr>
        </p:nvSpPr>
        <p:spPr>
          <a:xfrm>
            <a:off x="12936" y="1429630"/>
            <a:ext cx="1641443" cy="30328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nl-BE" sz="1200" kern="1200" cap="none" baseline="0" dirty="0" smtClean="0">
                <a:solidFill>
                  <a:srgbClr val="002757"/>
                </a:solidFill>
                <a:latin typeface="Tahoma" panose="020B0604030504040204" pitchFamily="34" charset="0"/>
                <a:ea typeface="Tahoma" panose="020B0604030504040204" pitchFamily="34" charset="0"/>
                <a:cs typeface="Tahoma" panose="020B0604030504040204" pitchFamily="34" charset="0"/>
              </a:defRPr>
            </a:lvl1pPr>
          </a:lstStyle>
          <a:p>
            <a:r>
              <a:rPr lang="nl-NL" sz="1200" kern="1200" cap="none" baseline="0" dirty="0">
                <a:solidFill>
                  <a:srgbClr val="002757"/>
                </a:solidFill>
                <a:latin typeface="Tahoma" panose="020B0604030504040204" pitchFamily="34" charset="0"/>
                <a:ea typeface="Tahoma" panose="020B0604030504040204" pitchFamily="34" charset="0"/>
                <a:cs typeface="Tahoma" panose="020B0604030504040204" pitchFamily="34" charset="0"/>
              </a:rPr>
              <a:t>&lt;Academiejaar&gt;</a:t>
            </a:r>
          </a:p>
        </p:txBody>
      </p:sp>
    </p:spTree>
    <p:extLst>
      <p:ext uri="{BB962C8B-B14F-4D97-AF65-F5344CB8AC3E}">
        <p14:creationId xmlns:p14="http://schemas.microsoft.com/office/powerpoint/2010/main" val="864631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D0E7DD-EE9A-4CC9-8C25-676E51EFE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Tijdelijke aanduiding voor afbeelding 2">
            <a:extLst>
              <a:ext uri="{FF2B5EF4-FFF2-40B4-BE49-F238E27FC236}">
                <a16:creationId xmlns:a16="http://schemas.microsoft.com/office/drawing/2014/main" id="{E48A5BBD-EB4E-45D6-AE42-E48427169E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a:p>
        </p:txBody>
      </p:sp>
      <p:sp>
        <p:nvSpPr>
          <p:cNvPr id="4" name="Tijdelijke aanduiding voor tekst 3">
            <a:extLst>
              <a:ext uri="{FF2B5EF4-FFF2-40B4-BE49-F238E27FC236}">
                <a16:creationId xmlns:a16="http://schemas.microsoft.com/office/drawing/2014/main" id="{D66EB8EC-DE0A-4D55-BC4C-614275BE1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80F5DBFE-351E-4EE8-ADAB-1EEF823A637C}"/>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6" name="Tijdelijke aanduiding voor voettekst 5">
            <a:extLst>
              <a:ext uri="{FF2B5EF4-FFF2-40B4-BE49-F238E27FC236}">
                <a16:creationId xmlns:a16="http://schemas.microsoft.com/office/drawing/2014/main" id="{BE0E090A-C01F-416E-BF13-483497611EBB}"/>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5790A0E5-2670-4891-8045-AB40C835E0A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61077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EACC51-F7E5-40B9-80E8-1EF2107F0791}"/>
              </a:ext>
            </a:extLst>
          </p:cNvPr>
          <p:cNvSpPr>
            <a:spLocks noGrp="1"/>
          </p:cNvSpPr>
          <p:nvPr>
            <p:ph type="title"/>
          </p:nvPr>
        </p:nvSpPr>
        <p:spPr/>
        <p:txBody>
          <a:bodyPr/>
          <a:lstStyle/>
          <a:p>
            <a:r>
              <a:rPr lang="en-US"/>
              <a:t>Click to edit Master title style</a:t>
            </a:r>
            <a:endParaRPr lang="nl-BE"/>
          </a:p>
        </p:txBody>
      </p:sp>
      <p:sp>
        <p:nvSpPr>
          <p:cNvPr id="3" name="Tijdelijke aanduiding voor verticale tekst 2">
            <a:extLst>
              <a:ext uri="{FF2B5EF4-FFF2-40B4-BE49-F238E27FC236}">
                <a16:creationId xmlns:a16="http://schemas.microsoft.com/office/drawing/2014/main" id="{4CEA346F-2455-4321-99FC-0F55ECBC5E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8DD5A672-E901-441A-AA8C-342314F34F21}"/>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5" name="Tijdelijke aanduiding voor voettekst 4">
            <a:extLst>
              <a:ext uri="{FF2B5EF4-FFF2-40B4-BE49-F238E27FC236}">
                <a16:creationId xmlns:a16="http://schemas.microsoft.com/office/drawing/2014/main" id="{FE36B37C-979A-4CE2-BFB9-1CEE33789817}"/>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C66F279E-64B7-4995-8B2D-9E98200DC474}"/>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527014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4A3048B-7CB7-4CB7-9036-E1072F6567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Tijdelijke aanduiding voor verticale tekst 2">
            <a:extLst>
              <a:ext uri="{FF2B5EF4-FFF2-40B4-BE49-F238E27FC236}">
                <a16:creationId xmlns:a16="http://schemas.microsoft.com/office/drawing/2014/main" id="{977AF696-8160-4BEE-B594-08AA6ED4B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F70B8EA8-32FF-45D6-BDF4-DEC9D5665FEE}"/>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5" name="Tijdelijke aanduiding voor voettekst 4">
            <a:extLst>
              <a:ext uri="{FF2B5EF4-FFF2-40B4-BE49-F238E27FC236}">
                <a16:creationId xmlns:a16="http://schemas.microsoft.com/office/drawing/2014/main" id="{701F5F5D-B431-4297-94E5-5C3E63450DEC}"/>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AD29EC59-10E4-4E90-AEF4-F74EC07C825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323054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angepaste inde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1641C2-BF9B-4FDD-914E-B64C21E0036D}"/>
              </a:ext>
            </a:extLst>
          </p:cNvPr>
          <p:cNvSpPr>
            <a:spLocks noGrp="1"/>
          </p:cNvSpPr>
          <p:nvPr>
            <p:ph type="title"/>
          </p:nvPr>
        </p:nvSpPr>
        <p:spPr/>
        <p:txBody>
          <a:bodyPr/>
          <a:lstStyle/>
          <a:p>
            <a:r>
              <a:rPr lang="en-US"/>
              <a:t>Click to edit Master title style</a:t>
            </a:r>
            <a:endParaRPr lang="nl-BE"/>
          </a:p>
        </p:txBody>
      </p:sp>
      <p:sp>
        <p:nvSpPr>
          <p:cNvPr id="3" name="Tijdelijke aanduiding voor datum 2">
            <a:extLst>
              <a:ext uri="{FF2B5EF4-FFF2-40B4-BE49-F238E27FC236}">
                <a16:creationId xmlns:a16="http://schemas.microsoft.com/office/drawing/2014/main" id="{10DFE554-7232-4244-8A56-332314AEEEC3}"/>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4" name="Tijdelijke aanduiding voor voettekst 3">
            <a:extLst>
              <a:ext uri="{FF2B5EF4-FFF2-40B4-BE49-F238E27FC236}">
                <a16:creationId xmlns:a16="http://schemas.microsoft.com/office/drawing/2014/main" id="{DEC717CF-2817-47D4-8B6A-AC3FF5712DF8}"/>
              </a:ext>
            </a:extLst>
          </p:cNvPr>
          <p:cNvSpPr>
            <a:spLocks noGrp="1"/>
          </p:cNvSpPr>
          <p:nvPr>
            <p:ph type="ftr" sz="quarter" idx="11"/>
          </p:nvPr>
        </p:nvSpPr>
        <p:spPr/>
        <p:txBody>
          <a:bodyPr/>
          <a:lstStyle/>
          <a:p>
            <a:endParaRPr lang="en-BE"/>
          </a:p>
        </p:txBody>
      </p:sp>
      <p:sp>
        <p:nvSpPr>
          <p:cNvPr id="5" name="Tijdelijke aanduiding voor dianummer 4">
            <a:extLst>
              <a:ext uri="{FF2B5EF4-FFF2-40B4-BE49-F238E27FC236}">
                <a16:creationId xmlns:a16="http://schemas.microsoft.com/office/drawing/2014/main" id="{BE2D9812-56C8-4D19-8865-A6D4C4A6D336}"/>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160223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F78E84-41E7-4C0B-9876-95A81A828B2F}"/>
              </a:ext>
            </a:extLst>
          </p:cNvPr>
          <p:cNvSpPr>
            <a:spLocks noGrp="1"/>
          </p:cNvSpPr>
          <p:nvPr>
            <p:ph type="title"/>
          </p:nvPr>
        </p:nvSpPr>
        <p:spPr/>
        <p:txBody>
          <a:body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BADAD563-D612-4769-9B0D-FF5F1C3025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datum 3">
            <a:extLst>
              <a:ext uri="{FF2B5EF4-FFF2-40B4-BE49-F238E27FC236}">
                <a16:creationId xmlns:a16="http://schemas.microsoft.com/office/drawing/2014/main" id="{22BECD8B-CD05-4F1D-A5CC-3FEA703FE793}"/>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5" name="Tijdelijke aanduiding voor voettekst 4">
            <a:extLst>
              <a:ext uri="{FF2B5EF4-FFF2-40B4-BE49-F238E27FC236}">
                <a16:creationId xmlns:a16="http://schemas.microsoft.com/office/drawing/2014/main" id="{F562C523-B3D7-4EB4-A7D6-382F9B9CC4AA}"/>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389EF5C4-6487-432E-AB47-26229FE019EF}"/>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1669392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F1C78-2104-4398-AD52-6781C48DD4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ijdelijke aanduiding voor tekst 2">
            <a:extLst>
              <a:ext uri="{FF2B5EF4-FFF2-40B4-BE49-F238E27FC236}">
                <a16:creationId xmlns:a16="http://schemas.microsoft.com/office/drawing/2014/main" id="{2E324310-16AB-4268-B0C6-CF8B77613A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60CD69EF-E63A-4D9C-8EFE-E80749E03A31}"/>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5" name="Tijdelijke aanduiding voor voettekst 4">
            <a:extLst>
              <a:ext uri="{FF2B5EF4-FFF2-40B4-BE49-F238E27FC236}">
                <a16:creationId xmlns:a16="http://schemas.microsoft.com/office/drawing/2014/main" id="{71547F23-F0D7-4208-A013-9AE0FF2EADD9}"/>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94AE972C-86E8-4E5F-8E59-2FB14076CEF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98350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DCFF4-3B50-4930-AEAE-782904E7527C}"/>
              </a:ext>
            </a:extLst>
          </p:cNvPr>
          <p:cNvSpPr>
            <a:spLocks noGrp="1"/>
          </p:cNvSpPr>
          <p:nvPr>
            <p:ph type="title"/>
          </p:nvPr>
        </p:nvSpPr>
        <p:spPr/>
        <p:txBody>
          <a:body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19E7AE46-BCF9-47C8-9BCC-B7B1F520A3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inhoud 3">
            <a:extLst>
              <a:ext uri="{FF2B5EF4-FFF2-40B4-BE49-F238E27FC236}">
                <a16:creationId xmlns:a16="http://schemas.microsoft.com/office/drawing/2014/main" id="{B6C2F997-1F41-4A6F-9193-4DE7735ACD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ijdelijke aanduiding voor datum 4">
            <a:extLst>
              <a:ext uri="{FF2B5EF4-FFF2-40B4-BE49-F238E27FC236}">
                <a16:creationId xmlns:a16="http://schemas.microsoft.com/office/drawing/2014/main" id="{3B370E2F-2B3F-41AC-9A34-276EA7450FA3}"/>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6" name="Tijdelijke aanduiding voor voettekst 5">
            <a:extLst>
              <a:ext uri="{FF2B5EF4-FFF2-40B4-BE49-F238E27FC236}">
                <a16:creationId xmlns:a16="http://schemas.microsoft.com/office/drawing/2014/main" id="{CD63B9D7-3594-4F78-B540-B15463859D80}"/>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079CDB93-518D-4FDA-849A-10DC0942DF1D}"/>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66163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94D81-B112-42DA-9826-23E1C6113B41}"/>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ijdelijke aanduiding voor tekst 2">
            <a:extLst>
              <a:ext uri="{FF2B5EF4-FFF2-40B4-BE49-F238E27FC236}">
                <a16:creationId xmlns:a16="http://schemas.microsoft.com/office/drawing/2014/main" id="{5B25F2C9-29C7-4222-81BA-825176D7A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a:extLst>
              <a:ext uri="{FF2B5EF4-FFF2-40B4-BE49-F238E27FC236}">
                <a16:creationId xmlns:a16="http://schemas.microsoft.com/office/drawing/2014/main" id="{07496213-5C84-46EC-B711-CDF9FF6B6B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ijdelijke aanduiding voor tekst 4">
            <a:extLst>
              <a:ext uri="{FF2B5EF4-FFF2-40B4-BE49-F238E27FC236}">
                <a16:creationId xmlns:a16="http://schemas.microsoft.com/office/drawing/2014/main" id="{90DE4F81-0BA7-4244-BB5B-492AB97EF8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a:extLst>
              <a:ext uri="{FF2B5EF4-FFF2-40B4-BE49-F238E27FC236}">
                <a16:creationId xmlns:a16="http://schemas.microsoft.com/office/drawing/2014/main" id="{E79B47A1-EE33-4FAB-B7C3-E0E137931E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Tijdelijke aanduiding voor datum 6">
            <a:extLst>
              <a:ext uri="{FF2B5EF4-FFF2-40B4-BE49-F238E27FC236}">
                <a16:creationId xmlns:a16="http://schemas.microsoft.com/office/drawing/2014/main" id="{34D9D81A-0C3E-473B-ACBE-F498DB484952}"/>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8" name="Tijdelijke aanduiding voor voettekst 7">
            <a:extLst>
              <a:ext uri="{FF2B5EF4-FFF2-40B4-BE49-F238E27FC236}">
                <a16:creationId xmlns:a16="http://schemas.microsoft.com/office/drawing/2014/main" id="{58E84A63-52E6-431C-9002-3F2381DF1841}"/>
              </a:ext>
            </a:extLst>
          </p:cNvPr>
          <p:cNvSpPr>
            <a:spLocks noGrp="1"/>
          </p:cNvSpPr>
          <p:nvPr>
            <p:ph type="ftr" sz="quarter" idx="11"/>
          </p:nvPr>
        </p:nvSpPr>
        <p:spPr/>
        <p:txBody>
          <a:bodyPr/>
          <a:lstStyle/>
          <a:p>
            <a:endParaRPr lang="en-BE"/>
          </a:p>
        </p:txBody>
      </p:sp>
      <p:sp>
        <p:nvSpPr>
          <p:cNvPr id="9" name="Tijdelijke aanduiding voor dianummer 8">
            <a:extLst>
              <a:ext uri="{FF2B5EF4-FFF2-40B4-BE49-F238E27FC236}">
                <a16:creationId xmlns:a16="http://schemas.microsoft.com/office/drawing/2014/main" id="{D27C1939-B8AA-4E0F-96C6-B7E933D9F811}"/>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46227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ECCACC-50FC-4D5D-B072-A22D8C73E6FD}"/>
              </a:ext>
            </a:extLst>
          </p:cNvPr>
          <p:cNvSpPr>
            <a:spLocks noGrp="1"/>
          </p:cNvSpPr>
          <p:nvPr>
            <p:ph type="title"/>
          </p:nvPr>
        </p:nvSpPr>
        <p:spPr/>
        <p:txBody>
          <a:bodyPr/>
          <a:lstStyle/>
          <a:p>
            <a:r>
              <a:rPr lang="en-US"/>
              <a:t>Click to edit Master title style</a:t>
            </a:r>
            <a:endParaRPr lang="nl-BE"/>
          </a:p>
        </p:txBody>
      </p:sp>
      <p:sp>
        <p:nvSpPr>
          <p:cNvPr id="3" name="Tijdelijke aanduiding voor datum 2">
            <a:extLst>
              <a:ext uri="{FF2B5EF4-FFF2-40B4-BE49-F238E27FC236}">
                <a16:creationId xmlns:a16="http://schemas.microsoft.com/office/drawing/2014/main" id="{B6B9E831-EE77-4B49-A32D-C50EA5628310}"/>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4" name="Tijdelijke aanduiding voor voettekst 3">
            <a:extLst>
              <a:ext uri="{FF2B5EF4-FFF2-40B4-BE49-F238E27FC236}">
                <a16:creationId xmlns:a16="http://schemas.microsoft.com/office/drawing/2014/main" id="{A471B315-B360-4DC4-BA25-C0DA3FE06DF9}"/>
              </a:ext>
            </a:extLst>
          </p:cNvPr>
          <p:cNvSpPr>
            <a:spLocks noGrp="1"/>
          </p:cNvSpPr>
          <p:nvPr>
            <p:ph type="ftr" sz="quarter" idx="11"/>
          </p:nvPr>
        </p:nvSpPr>
        <p:spPr/>
        <p:txBody>
          <a:bodyPr/>
          <a:lstStyle/>
          <a:p>
            <a:endParaRPr lang="en-BE"/>
          </a:p>
        </p:txBody>
      </p:sp>
      <p:sp>
        <p:nvSpPr>
          <p:cNvPr id="5" name="Tijdelijke aanduiding voor dianummer 4">
            <a:extLst>
              <a:ext uri="{FF2B5EF4-FFF2-40B4-BE49-F238E27FC236}">
                <a16:creationId xmlns:a16="http://schemas.microsoft.com/office/drawing/2014/main" id="{586BE35D-89CF-4C78-936F-3A422D2BC19C}"/>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3626691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2371665-6504-46CE-8623-7D4BFBF0630A}"/>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3" name="Tijdelijke aanduiding voor voettekst 2">
            <a:extLst>
              <a:ext uri="{FF2B5EF4-FFF2-40B4-BE49-F238E27FC236}">
                <a16:creationId xmlns:a16="http://schemas.microsoft.com/office/drawing/2014/main" id="{784B7614-A5E9-4A26-93ED-1BD778884699}"/>
              </a:ext>
            </a:extLst>
          </p:cNvPr>
          <p:cNvSpPr>
            <a:spLocks noGrp="1"/>
          </p:cNvSpPr>
          <p:nvPr>
            <p:ph type="ftr" sz="quarter" idx="11"/>
          </p:nvPr>
        </p:nvSpPr>
        <p:spPr/>
        <p:txBody>
          <a:bodyPr/>
          <a:lstStyle/>
          <a:p>
            <a:endParaRPr lang="en-BE"/>
          </a:p>
        </p:txBody>
      </p:sp>
      <p:sp>
        <p:nvSpPr>
          <p:cNvPr id="4" name="Tijdelijke aanduiding voor dianummer 3">
            <a:extLst>
              <a:ext uri="{FF2B5EF4-FFF2-40B4-BE49-F238E27FC236}">
                <a16:creationId xmlns:a16="http://schemas.microsoft.com/office/drawing/2014/main" id="{36192D73-DEF2-4B61-8197-3941A2083E7E}"/>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400972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3ACD61-1A8D-412E-A5FB-A8531A8CE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Tijdelijke aanduiding voor inhoud 2">
            <a:extLst>
              <a:ext uri="{FF2B5EF4-FFF2-40B4-BE49-F238E27FC236}">
                <a16:creationId xmlns:a16="http://schemas.microsoft.com/office/drawing/2014/main" id="{4B81E522-E269-4346-BBFB-AA9518F2B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ijdelijke aanduiding voor tekst 3">
            <a:extLst>
              <a:ext uri="{FF2B5EF4-FFF2-40B4-BE49-F238E27FC236}">
                <a16:creationId xmlns:a16="http://schemas.microsoft.com/office/drawing/2014/main" id="{B5BB402B-825A-444A-8506-A9ADBFE65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jdelijke aanduiding voor datum 4">
            <a:extLst>
              <a:ext uri="{FF2B5EF4-FFF2-40B4-BE49-F238E27FC236}">
                <a16:creationId xmlns:a16="http://schemas.microsoft.com/office/drawing/2014/main" id="{7827B8B6-F476-41CE-A0FB-94F76E07D16B}"/>
              </a:ext>
            </a:extLst>
          </p:cNvPr>
          <p:cNvSpPr>
            <a:spLocks noGrp="1"/>
          </p:cNvSpPr>
          <p:nvPr>
            <p:ph type="dt" sz="half" idx="10"/>
          </p:nvPr>
        </p:nvSpPr>
        <p:spPr/>
        <p:txBody>
          <a:bodyPr/>
          <a:lstStyle/>
          <a:p>
            <a:fld id="{6DE3AAB2-D043-4EF3-8344-234C847F541D}" type="datetimeFigureOut">
              <a:rPr lang="en-BE" smtClean="0"/>
              <a:t>22/10/2023</a:t>
            </a:fld>
            <a:endParaRPr lang="en-BE"/>
          </a:p>
        </p:txBody>
      </p:sp>
      <p:sp>
        <p:nvSpPr>
          <p:cNvPr id="6" name="Tijdelijke aanduiding voor voettekst 5">
            <a:extLst>
              <a:ext uri="{FF2B5EF4-FFF2-40B4-BE49-F238E27FC236}">
                <a16:creationId xmlns:a16="http://schemas.microsoft.com/office/drawing/2014/main" id="{E8C2B97C-695E-461A-825C-FBD17E162F60}"/>
              </a:ext>
            </a:extLst>
          </p:cNvPr>
          <p:cNvSpPr>
            <a:spLocks noGrp="1"/>
          </p:cNvSpPr>
          <p:nvPr>
            <p:ph type="ftr" sz="quarter" idx="11"/>
          </p:nvPr>
        </p:nvSpPr>
        <p:spPr/>
        <p:txBody>
          <a:bodyPr/>
          <a:lstStyle/>
          <a:p>
            <a:endParaRPr lang="en-BE"/>
          </a:p>
        </p:txBody>
      </p:sp>
      <p:sp>
        <p:nvSpPr>
          <p:cNvPr id="7" name="Tijdelijke aanduiding voor dianummer 6">
            <a:extLst>
              <a:ext uri="{FF2B5EF4-FFF2-40B4-BE49-F238E27FC236}">
                <a16:creationId xmlns:a16="http://schemas.microsoft.com/office/drawing/2014/main" id="{EA72EF0F-A630-466B-B88F-96526CAB13C5}"/>
              </a:ext>
            </a:extLst>
          </p:cNvPr>
          <p:cNvSpPr>
            <a:spLocks noGrp="1"/>
          </p:cNvSpPr>
          <p:nvPr>
            <p:ph type="sldNum" sz="quarter" idx="12"/>
          </p:nvPr>
        </p:nvSpPr>
        <p:spPr/>
        <p:txBody>
          <a:bodyPr/>
          <a:lstStyle/>
          <a:p>
            <a:fld id="{36621FBF-57B1-4309-9843-D04C86B21DFD}" type="slidenum">
              <a:rPr lang="en-BE" smtClean="0"/>
              <a:t>‹#›</a:t>
            </a:fld>
            <a:endParaRPr lang="en-BE"/>
          </a:p>
        </p:txBody>
      </p:sp>
    </p:spTree>
    <p:extLst>
      <p:ext uri="{BB962C8B-B14F-4D97-AF65-F5344CB8AC3E}">
        <p14:creationId xmlns:p14="http://schemas.microsoft.com/office/powerpoint/2010/main" val="210847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6C0F430-02B8-470E-88C4-D3F6A6EEE5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FBDBA69-9857-4F89-AB15-40D66350F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700B282-C115-4189-B97C-2C968D73F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3AAB2-D043-4EF3-8344-234C847F541D}" type="datetimeFigureOut">
              <a:rPr lang="en-BE" smtClean="0"/>
              <a:t>22/10/2023</a:t>
            </a:fld>
            <a:endParaRPr lang="en-BE"/>
          </a:p>
        </p:txBody>
      </p:sp>
      <p:sp>
        <p:nvSpPr>
          <p:cNvPr id="5" name="Tijdelijke aanduiding voor voettekst 4">
            <a:extLst>
              <a:ext uri="{FF2B5EF4-FFF2-40B4-BE49-F238E27FC236}">
                <a16:creationId xmlns:a16="http://schemas.microsoft.com/office/drawing/2014/main" id="{3C35CFB0-104D-43DF-ABAD-E8ED1A7E0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Tijdelijke aanduiding voor dianummer 5">
            <a:extLst>
              <a:ext uri="{FF2B5EF4-FFF2-40B4-BE49-F238E27FC236}">
                <a16:creationId xmlns:a16="http://schemas.microsoft.com/office/drawing/2014/main" id="{25331830-0F71-46FB-910E-F57D488F6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21FBF-57B1-4309-9843-D04C86B21DFD}" type="slidenum">
              <a:rPr lang="en-BE" smtClean="0"/>
              <a:t>‹#›</a:t>
            </a:fld>
            <a:endParaRPr lang="en-BE"/>
          </a:p>
        </p:txBody>
      </p:sp>
    </p:spTree>
    <p:extLst>
      <p:ext uri="{BB962C8B-B14F-4D97-AF65-F5344CB8AC3E}">
        <p14:creationId xmlns:p14="http://schemas.microsoft.com/office/powerpoint/2010/main" val="555431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video" Target="https://www.youtube.com/embed/Gete61IxkPo?feature=oembed"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video" Target="https://www.youtube.com/embed/6GRfFuWsjNU?feature=oembed"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google.com/imgres?imgurl=https%3A%2F%2Fplay-lh.googleusercontent.com%2F-bUQJwP0IO1OfUzrS-wt4OeWVw8GxJJt_dxW03TGz35eOHGY5XMCMlVoDtmXz8m8LQ%3Dw526-h296-rw&amp;tbnid=N-DUJL8Nl_zKNM&amp;vet=12ahUKEwiLv7GTzMuBAxXI6aQKHVbdABQQMygDegQIARB6..i&amp;imgrefurl=https%3A%2F%2Fplay.google.com%2Fstore%2Fapps%2Fdetails%3Fid%3Dcom.halfbrick.fruitninjafree%26hl%3Den_US&amp;docid=rYp0n3WrXAnxtM&amp;w=526&amp;h=296&amp;q=fruit%20ninja&amp;client=firefox-b-d&amp;ved=2ahUKEwiLv7GTzMuBAxXI6aQKHVbdABQQMygDegQIARB6" TargetMode="External"/><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6866-6C03-A4C5-7DE6-ABC5F469EADF}"/>
              </a:ext>
            </a:extLst>
          </p:cNvPr>
          <p:cNvSpPr>
            <a:spLocks noGrp="1"/>
          </p:cNvSpPr>
          <p:nvPr>
            <p:ph type="title"/>
          </p:nvPr>
        </p:nvSpPr>
        <p:spPr/>
        <p:txBody>
          <a:bodyPr/>
          <a:lstStyle/>
          <a:p>
            <a:r>
              <a:rPr lang="en-US" dirty="0"/>
              <a:t>I am so happy to see you again </a:t>
            </a:r>
            <a:r>
              <a:rPr lang="en-US" dirty="0">
                <a:sym typeface="Wingdings" panose="05000000000000000000" pitchFamily="2" charset="2"/>
              </a:rPr>
              <a:t></a:t>
            </a:r>
            <a:endParaRPr lang="en-BE" dirty="0"/>
          </a:p>
        </p:txBody>
      </p:sp>
      <p:sp>
        <p:nvSpPr>
          <p:cNvPr id="3" name="Content Placeholder 2">
            <a:extLst>
              <a:ext uri="{FF2B5EF4-FFF2-40B4-BE49-F238E27FC236}">
                <a16:creationId xmlns:a16="http://schemas.microsoft.com/office/drawing/2014/main" id="{E5129E77-7463-31B8-E103-675BB25CCDA6}"/>
              </a:ext>
            </a:extLst>
          </p:cNvPr>
          <p:cNvSpPr>
            <a:spLocks noGrp="1"/>
          </p:cNvSpPr>
          <p:nvPr>
            <p:ph idx="1"/>
          </p:nvPr>
        </p:nvSpPr>
        <p:spPr/>
        <p:txBody>
          <a:bodyPr/>
          <a:lstStyle/>
          <a:p>
            <a:r>
              <a:rPr lang="en-US" dirty="0"/>
              <a:t>We lost 3 classes </a:t>
            </a:r>
            <a:r>
              <a:rPr lang="en-US" dirty="0">
                <a:sym typeface="Wingdings" panose="05000000000000000000" pitchFamily="2" charset="2"/>
              </a:rPr>
              <a:t></a:t>
            </a:r>
            <a:endParaRPr lang="en-US" dirty="0"/>
          </a:p>
          <a:p>
            <a:r>
              <a:rPr lang="en-US" dirty="0"/>
              <a:t>I’m reminded of last semester</a:t>
            </a:r>
          </a:p>
          <a:p>
            <a:r>
              <a:rPr lang="en-US" dirty="0"/>
              <a:t>New deadlines</a:t>
            </a:r>
          </a:p>
        </p:txBody>
      </p:sp>
      <p:pic>
        <p:nvPicPr>
          <p:cNvPr id="6" name="Picture 5" descr="A person and person sitting at a table&#10;&#10;Description automatically generated">
            <a:extLst>
              <a:ext uri="{FF2B5EF4-FFF2-40B4-BE49-F238E27FC236}">
                <a16:creationId xmlns:a16="http://schemas.microsoft.com/office/drawing/2014/main" id="{6BE2B2A5-FAE8-6552-EDC0-DF9C5C6F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013" y="1512916"/>
            <a:ext cx="6654988" cy="4351338"/>
          </a:xfrm>
          <a:prstGeom prst="rect">
            <a:avLst/>
          </a:prstGeom>
        </p:spPr>
      </p:pic>
    </p:spTree>
    <p:extLst>
      <p:ext uri="{BB962C8B-B14F-4D97-AF65-F5344CB8AC3E}">
        <p14:creationId xmlns:p14="http://schemas.microsoft.com/office/powerpoint/2010/main" val="154663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73DA-3A97-2FD7-86E2-34D220FCC883}"/>
              </a:ext>
            </a:extLst>
          </p:cNvPr>
          <p:cNvSpPr>
            <a:spLocks noGrp="1"/>
          </p:cNvSpPr>
          <p:nvPr>
            <p:ph type="title"/>
          </p:nvPr>
        </p:nvSpPr>
        <p:spPr/>
        <p:txBody>
          <a:bodyPr/>
          <a:lstStyle/>
          <a:p>
            <a:r>
              <a:rPr lang="en-US" dirty="0"/>
              <a:t>Evaluation : Pitch</a:t>
            </a:r>
            <a:endParaRPr lang="en-BE" dirty="0"/>
          </a:p>
        </p:txBody>
      </p:sp>
      <p:sp>
        <p:nvSpPr>
          <p:cNvPr id="3" name="Content Placeholder 2">
            <a:extLst>
              <a:ext uri="{FF2B5EF4-FFF2-40B4-BE49-F238E27FC236}">
                <a16:creationId xmlns:a16="http://schemas.microsoft.com/office/drawing/2014/main" id="{7E050FAC-72D3-52E3-56F0-9A5805FB6293}"/>
              </a:ext>
            </a:extLst>
          </p:cNvPr>
          <p:cNvSpPr>
            <a:spLocks noGrp="1"/>
          </p:cNvSpPr>
          <p:nvPr>
            <p:ph idx="1"/>
          </p:nvPr>
        </p:nvSpPr>
        <p:spPr/>
        <p:txBody>
          <a:bodyPr/>
          <a:lstStyle/>
          <a:p>
            <a:r>
              <a:rPr lang="en-US" dirty="0"/>
              <a:t>You get points for the quality of the pitch</a:t>
            </a:r>
          </a:p>
          <a:p>
            <a:r>
              <a:rPr lang="en-US" dirty="0"/>
              <a:t>How well you following the given requirements of the pitch</a:t>
            </a:r>
          </a:p>
          <a:p>
            <a:r>
              <a:rPr lang="en-US" dirty="0"/>
              <a:t>You will not be graded on what you’re pitching, but rather how you’re pitching it</a:t>
            </a:r>
          </a:p>
          <a:p>
            <a:endParaRPr lang="en-BE" dirty="0"/>
          </a:p>
        </p:txBody>
      </p:sp>
    </p:spTree>
    <p:extLst>
      <p:ext uri="{BB962C8B-B14F-4D97-AF65-F5344CB8AC3E}">
        <p14:creationId xmlns:p14="http://schemas.microsoft.com/office/powerpoint/2010/main" val="2341984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F1CE-472F-5095-F45D-104C8C88456A}"/>
              </a:ext>
            </a:extLst>
          </p:cNvPr>
          <p:cNvSpPr>
            <a:spLocks noGrp="1"/>
          </p:cNvSpPr>
          <p:nvPr>
            <p:ph type="title"/>
          </p:nvPr>
        </p:nvSpPr>
        <p:spPr/>
        <p:txBody>
          <a:bodyPr/>
          <a:lstStyle/>
          <a:p>
            <a:r>
              <a:rPr lang="en-US" dirty="0"/>
              <a:t>What questions do you have?</a:t>
            </a:r>
            <a:endParaRPr lang="en-BE" dirty="0"/>
          </a:p>
        </p:txBody>
      </p:sp>
      <p:sp>
        <p:nvSpPr>
          <p:cNvPr id="3" name="Content Placeholder 2">
            <a:extLst>
              <a:ext uri="{FF2B5EF4-FFF2-40B4-BE49-F238E27FC236}">
                <a16:creationId xmlns:a16="http://schemas.microsoft.com/office/drawing/2014/main" id="{58FE2DB0-A776-A013-4730-D2F6E9DAAE71}"/>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169107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3F97-A0F4-F399-FBEF-1B5BD654D292}"/>
              </a:ext>
            </a:extLst>
          </p:cNvPr>
          <p:cNvSpPr>
            <a:spLocks noGrp="1"/>
          </p:cNvSpPr>
          <p:nvPr>
            <p:ph type="title"/>
          </p:nvPr>
        </p:nvSpPr>
        <p:spPr/>
        <p:txBody>
          <a:bodyPr/>
          <a:lstStyle/>
          <a:p>
            <a:r>
              <a:rPr lang="en-US" dirty="0"/>
              <a:t>Good pitch</a:t>
            </a:r>
            <a:endParaRPr lang="en-BE" dirty="0"/>
          </a:p>
        </p:txBody>
      </p:sp>
      <p:sp>
        <p:nvSpPr>
          <p:cNvPr id="3" name="Content Placeholder 2">
            <a:extLst>
              <a:ext uri="{FF2B5EF4-FFF2-40B4-BE49-F238E27FC236}">
                <a16:creationId xmlns:a16="http://schemas.microsoft.com/office/drawing/2014/main" id="{068A2BD0-0B7A-7FC6-822B-EB9368DD9D4A}"/>
              </a:ext>
            </a:extLst>
          </p:cNvPr>
          <p:cNvSpPr>
            <a:spLocks noGrp="1"/>
          </p:cNvSpPr>
          <p:nvPr>
            <p:ph idx="1"/>
          </p:nvPr>
        </p:nvSpPr>
        <p:spPr/>
        <p:txBody>
          <a:bodyPr/>
          <a:lstStyle/>
          <a:p>
            <a:r>
              <a:rPr lang="en-US" dirty="0"/>
              <a:t>Example uploaded to Toledo</a:t>
            </a:r>
            <a:endParaRPr lang="en-BE" dirty="0"/>
          </a:p>
        </p:txBody>
      </p:sp>
    </p:spTree>
    <p:extLst>
      <p:ext uri="{BB962C8B-B14F-4D97-AF65-F5344CB8AC3E}">
        <p14:creationId xmlns:p14="http://schemas.microsoft.com/office/powerpoint/2010/main" val="45663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FC46-F3CC-6A0F-6BDB-70D2B0177C3D}"/>
              </a:ext>
            </a:extLst>
          </p:cNvPr>
          <p:cNvSpPr>
            <a:spLocks noGrp="1"/>
          </p:cNvSpPr>
          <p:nvPr>
            <p:ph type="title"/>
          </p:nvPr>
        </p:nvSpPr>
        <p:spPr/>
        <p:txBody>
          <a:bodyPr/>
          <a:lstStyle/>
          <a:p>
            <a:r>
              <a:rPr lang="en-US" dirty="0" err="1"/>
              <a:t>Internder</a:t>
            </a:r>
            <a:endParaRPr lang="en-BE" dirty="0"/>
          </a:p>
        </p:txBody>
      </p:sp>
      <p:sp>
        <p:nvSpPr>
          <p:cNvPr id="3" name="Content Placeholder 2">
            <a:extLst>
              <a:ext uri="{FF2B5EF4-FFF2-40B4-BE49-F238E27FC236}">
                <a16:creationId xmlns:a16="http://schemas.microsoft.com/office/drawing/2014/main" id="{C5EF7779-26D2-98B7-ABF9-9874C8041EB4}"/>
              </a:ext>
            </a:extLst>
          </p:cNvPr>
          <p:cNvSpPr>
            <a:spLocks noGrp="1"/>
          </p:cNvSpPr>
          <p:nvPr>
            <p:ph idx="1"/>
          </p:nvPr>
        </p:nvSpPr>
        <p:spPr/>
        <p:txBody>
          <a:bodyPr/>
          <a:lstStyle/>
          <a:p>
            <a:r>
              <a:rPr lang="en-US" dirty="0"/>
              <a:t>“Tinder for internships”</a:t>
            </a:r>
          </a:p>
          <a:p>
            <a:r>
              <a:rPr lang="en-US" dirty="0"/>
              <a:t>Images do a lot of work</a:t>
            </a:r>
          </a:p>
          <a:p>
            <a:endParaRPr lang="en-US" dirty="0"/>
          </a:p>
        </p:txBody>
      </p:sp>
      <p:pic>
        <p:nvPicPr>
          <p:cNvPr id="4" name="Picture 3" descr="Two men holding swords posing for the camera&#10;&#10;Description automatically generated">
            <a:extLst>
              <a:ext uri="{FF2B5EF4-FFF2-40B4-BE49-F238E27FC236}">
                <a16:creationId xmlns:a16="http://schemas.microsoft.com/office/drawing/2014/main" id="{B3CE8FE6-D431-2BE1-FC3A-55E5F2E5D5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7360" y="101600"/>
            <a:ext cx="3395340" cy="6756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DF0C9F-5004-A685-5E8E-1D84F8DA5C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2116" y="101600"/>
            <a:ext cx="3199883" cy="6756400"/>
          </a:xfrm>
          <a:prstGeom prst="rect">
            <a:avLst/>
          </a:prstGeom>
        </p:spPr>
      </p:pic>
    </p:spTree>
    <p:extLst>
      <p:ext uri="{BB962C8B-B14F-4D97-AF65-F5344CB8AC3E}">
        <p14:creationId xmlns:p14="http://schemas.microsoft.com/office/powerpoint/2010/main" val="368689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E7A9-6D30-563A-31E0-ED6B925EBD3F}"/>
              </a:ext>
            </a:extLst>
          </p:cNvPr>
          <p:cNvSpPr>
            <a:spLocks noGrp="1"/>
          </p:cNvSpPr>
          <p:nvPr>
            <p:ph type="title"/>
          </p:nvPr>
        </p:nvSpPr>
        <p:spPr/>
        <p:txBody>
          <a:bodyPr/>
          <a:lstStyle/>
          <a:p>
            <a:r>
              <a:rPr lang="en-US" dirty="0"/>
              <a:t>Description</a:t>
            </a:r>
            <a:endParaRPr lang="en-BE" dirty="0"/>
          </a:p>
        </p:txBody>
      </p:sp>
      <p:sp>
        <p:nvSpPr>
          <p:cNvPr id="3" name="Content Placeholder 2">
            <a:extLst>
              <a:ext uri="{FF2B5EF4-FFF2-40B4-BE49-F238E27FC236}">
                <a16:creationId xmlns:a16="http://schemas.microsoft.com/office/drawing/2014/main" id="{C50A26B1-CBC1-1DBE-1C10-D2B64950F4FE}"/>
              </a:ext>
            </a:extLst>
          </p:cNvPr>
          <p:cNvSpPr>
            <a:spLocks noGrp="1"/>
          </p:cNvSpPr>
          <p:nvPr>
            <p:ph idx="1"/>
          </p:nvPr>
        </p:nvSpPr>
        <p:spPr/>
        <p:txBody>
          <a:bodyPr/>
          <a:lstStyle/>
          <a:p>
            <a:r>
              <a:rPr lang="en-US" dirty="0"/>
              <a:t>Description of your app. </a:t>
            </a:r>
          </a:p>
          <a:p>
            <a:r>
              <a:rPr lang="en-US" dirty="0"/>
              <a:t>“Sells” your idea.</a:t>
            </a:r>
          </a:p>
          <a:p>
            <a:r>
              <a:rPr lang="en-US" dirty="0"/>
              <a:t>One or two paragraphs.</a:t>
            </a:r>
          </a:p>
          <a:p>
            <a:r>
              <a:rPr lang="en-US" dirty="0"/>
              <a:t>Also show why your app is “intrinsically mobile”.</a:t>
            </a:r>
          </a:p>
          <a:p>
            <a:pPr marL="0" indent="0">
              <a:buNone/>
            </a:pPr>
            <a:endParaRPr lang="en-BE" dirty="0"/>
          </a:p>
        </p:txBody>
      </p:sp>
    </p:spTree>
    <p:extLst>
      <p:ext uri="{BB962C8B-B14F-4D97-AF65-F5344CB8AC3E}">
        <p14:creationId xmlns:p14="http://schemas.microsoft.com/office/powerpoint/2010/main" val="33989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4BB-DEEA-6BB0-99F5-9FC941425CD2}"/>
              </a:ext>
            </a:extLst>
          </p:cNvPr>
          <p:cNvSpPr>
            <a:spLocks noGrp="1"/>
          </p:cNvSpPr>
          <p:nvPr>
            <p:ph type="title"/>
          </p:nvPr>
        </p:nvSpPr>
        <p:spPr/>
        <p:txBody>
          <a:bodyPr/>
          <a:lstStyle/>
          <a:p>
            <a:r>
              <a:rPr lang="en-US" dirty="0"/>
              <a:t>Description</a:t>
            </a:r>
            <a:endParaRPr lang="en-BE" dirty="0"/>
          </a:p>
        </p:txBody>
      </p:sp>
      <p:sp>
        <p:nvSpPr>
          <p:cNvPr id="3" name="Content Placeholder 2">
            <a:extLst>
              <a:ext uri="{FF2B5EF4-FFF2-40B4-BE49-F238E27FC236}">
                <a16:creationId xmlns:a16="http://schemas.microsoft.com/office/drawing/2014/main" id="{1FACA31D-8D18-63F7-A844-69408602B5EA}"/>
              </a:ext>
            </a:extLst>
          </p:cNvPr>
          <p:cNvSpPr>
            <a:spLocks noGrp="1"/>
          </p:cNvSpPr>
          <p:nvPr>
            <p:ph idx="1"/>
          </p:nvPr>
        </p:nvSpPr>
        <p:spPr/>
        <p:txBody>
          <a:bodyPr>
            <a:noAutofit/>
          </a:bodyPr>
          <a:lstStyle/>
          <a:p>
            <a:r>
              <a:rPr lang="en-US" kern="150" dirty="0">
                <a:effectLst/>
                <a:latin typeface="Calibri" panose="020F0502020204030204" pitchFamily="34" charset="0"/>
                <a:ea typeface="Calibri" panose="020F0502020204030204" pitchFamily="34" charset="0"/>
                <a:cs typeface="Times New Roman" panose="02020603050405020304" pitchFamily="18" charset="0"/>
              </a:rPr>
              <a:t>“We would like to pitch an app like Tinder, but for internships. Our current best name is </a:t>
            </a:r>
            <a:r>
              <a:rPr lang="en-US" kern="150" dirty="0" err="1">
                <a:effectLst/>
                <a:latin typeface="Calibri" panose="020F0502020204030204" pitchFamily="34" charset="0"/>
                <a:ea typeface="Calibri" panose="020F0502020204030204" pitchFamily="34" charset="0"/>
                <a:cs typeface="Times New Roman" panose="02020603050405020304" pitchFamily="18" charset="0"/>
              </a:rPr>
              <a:t>Internder</a:t>
            </a:r>
            <a:r>
              <a:rPr lang="en-US" kern="150" dirty="0">
                <a:effectLst/>
                <a:latin typeface="Calibri" panose="020F0502020204030204" pitchFamily="34" charset="0"/>
                <a:ea typeface="Calibri" panose="020F0502020204030204" pitchFamily="34" charset="0"/>
                <a:cs typeface="Times New Roman" panose="02020603050405020304" pitchFamily="18" charset="0"/>
              </a:rPr>
              <a:t>. The profile pictures are replaced with logos of technologies, a picture of the city it is in, the manager, the office, etc... There is no "match", but students can export a list of the internships they're interested in. The idea is a fun way to narrow down the list of potential places to apply for. Currently it’s an Excel file in Toledo that’s inaccessible on mobile. We would like to make this process fun and incremental: swipe on a couple of places while waiting on a bus, maybe a couple of more while waiting in line. Being used in these short moments makes our app intrinsically mobile. At any point the user can export a list of internships they’re interested in so they can make their final choice.”</a:t>
            </a:r>
            <a:endParaRPr lang="en-BE" kern="1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973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9D7E-8E46-A103-2351-07E433884856}"/>
              </a:ext>
            </a:extLst>
          </p:cNvPr>
          <p:cNvSpPr>
            <a:spLocks noGrp="1"/>
          </p:cNvSpPr>
          <p:nvPr>
            <p:ph type="title"/>
          </p:nvPr>
        </p:nvSpPr>
        <p:spPr/>
        <p:txBody>
          <a:bodyPr/>
          <a:lstStyle/>
          <a:p>
            <a:r>
              <a:rPr lang="en-US" dirty="0"/>
              <a:t>Motivation</a:t>
            </a:r>
            <a:endParaRPr lang="en-BE" dirty="0"/>
          </a:p>
        </p:txBody>
      </p:sp>
      <p:sp>
        <p:nvSpPr>
          <p:cNvPr id="3" name="Content Placeholder 2">
            <a:extLst>
              <a:ext uri="{FF2B5EF4-FFF2-40B4-BE49-F238E27FC236}">
                <a16:creationId xmlns:a16="http://schemas.microsoft.com/office/drawing/2014/main" id="{30C7708D-4646-4230-D9CB-A7EC31560854}"/>
              </a:ext>
            </a:extLst>
          </p:cNvPr>
          <p:cNvSpPr>
            <a:spLocks noGrp="1"/>
          </p:cNvSpPr>
          <p:nvPr>
            <p:ph idx="1"/>
          </p:nvPr>
        </p:nvSpPr>
        <p:spPr/>
        <p:txBody>
          <a:bodyPr>
            <a:normAutofit/>
          </a:bodyPr>
          <a:lstStyle/>
          <a:p>
            <a:r>
              <a:rPr lang="en-US" dirty="0"/>
              <a:t>One or two sentences</a:t>
            </a:r>
          </a:p>
          <a:p>
            <a:r>
              <a:rPr lang="en-US" dirty="0"/>
              <a:t>Explains why you want to make the app</a:t>
            </a:r>
          </a:p>
          <a:p>
            <a:r>
              <a:rPr lang="en-US" dirty="0"/>
              <a:t>Sells your idea even more</a:t>
            </a:r>
            <a:br>
              <a:rPr lang="en-US" dirty="0"/>
            </a:br>
            <a:endParaRPr lang="en-US" dirty="0"/>
          </a:p>
          <a:p>
            <a:r>
              <a:rPr lang="en-US" dirty="0"/>
              <a:t>“When we first investigated internships, we were demotivated by how we were supposed to sift through possible places to apply to through a dry excel with unappealing descriptions. It seems logical to make this process fun, so that people are motivated to start internships on day 1.”</a:t>
            </a:r>
          </a:p>
          <a:p>
            <a:endParaRPr lang="en-BE" dirty="0"/>
          </a:p>
        </p:txBody>
      </p:sp>
    </p:spTree>
    <p:extLst>
      <p:ext uri="{BB962C8B-B14F-4D97-AF65-F5344CB8AC3E}">
        <p14:creationId xmlns:p14="http://schemas.microsoft.com/office/powerpoint/2010/main" val="943732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7EDF-AD56-16BC-5204-E753E1424717}"/>
              </a:ext>
            </a:extLst>
          </p:cNvPr>
          <p:cNvSpPr>
            <a:spLocks noGrp="1"/>
          </p:cNvSpPr>
          <p:nvPr>
            <p:ph type="title"/>
          </p:nvPr>
        </p:nvSpPr>
        <p:spPr/>
        <p:txBody>
          <a:bodyPr/>
          <a:lstStyle/>
          <a:p>
            <a:r>
              <a:rPr lang="en-US" dirty="0"/>
              <a:t>Inspiration</a:t>
            </a:r>
            <a:endParaRPr lang="en-BE" dirty="0"/>
          </a:p>
        </p:txBody>
      </p:sp>
      <p:sp>
        <p:nvSpPr>
          <p:cNvPr id="3" name="Content Placeholder 2">
            <a:extLst>
              <a:ext uri="{FF2B5EF4-FFF2-40B4-BE49-F238E27FC236}">
                <a16:creationId xmlns:a16="http://schemas.microsoft.com/office/drawing/2014/main" id="{E9FFABD2-48DB-489C-5615-E1011AF3D9C9}"/>
              </a:ext>
            </a:extLst>
          </p:cNvPr>
          <p:cNvSpPr>
            <a:spLocks noGrp="1"/>
          </p:cNvSpPr>
          <p:nvPr>
            <p:ph idx="1"/>
          </p:nvPr>
        </p:nvSpPr>
        <p:spPr/>
        <p:txBody>
          <a:bodyPr/>
          <a:lstStyle/>
          <a:p>
            <a:r>
              <a:rPr lang="en-US" dirty="0"/>
              <a:t>Draw comparisons to existing apps (or other things, </a:t>
            </a:r>
            <a:r>
              <a:rPr lang="en-US" dirty="0" err="1"/>
              <a:t>eg</a:t>
            </a:r>
            <a:r>
              <a:rPr lang="en-US" dirty="0"/>
              <a:t> boardgames)</a:t>
            </a:r>
          </a:p>
          <a:p>
            <a:r>
              <a:rPr lang="en-US" dirty="0"/>
              <a:t>Tries to show that your idea will work</a:t>
            </a:r>
            <a:endParaRPr lang="en-BE" dirty="0"/>
          </a:p>
        </p:txBody>
      </p:sp>
    </p:spTree>
    <p:extLst>
      <p:ext uri="{BB962C8B-B14F-4D97-AF65-F5344CB8AC3E}">
        <p14:creationId xmlns:p14="http://schemas.microsoft.com/office/powerpoint/2010/main" val="429334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8B0A-DBF6-83F1-6896-A3DF0227CCDA}"/>
              </a:ext>
            </a:extLst>
          </p:cNvPr>
          <p:cNvSpPr>
            <a:spLocks noGrp="1"/>
          </p:cNvSpPr>
          <p:nvPr>
            <p:ph type="title"/>
          </p:nvPr>
        </p:nvSpPr>
        <p:spPr/>
        <p:txBody>
          <a:bodyPr/>
          <a:lstStyle/>
          <a:p>
            <a:r>
              <a:rPr lang="en-US" dirty="0"/>
              <a:t>Inspiration</a:t>
            </a:r>
            <a:endParaRPr lang="en-BE" dirty="0"/>
          </a:p>
        </p:txBody>
      </p:sp>
      <p:sp>
        <p:nvSpPr>
          <p:cNvPr id="3" name="Content Placeholder 2">
            <a:extLst>
              <a:ext uri="{FF2B5EF4-FFF2-40B4-BE49-F238E27FC236}">
                <a16:creationId xmlns:a16="http://schemas.microsoft.com/office/drawing/2014/main" id="{EC8D1777-4D3C-4100-8407-BE368316AD68}"/>
              </a:ext>
            </a:extLst>
          </p:cNvPr>
          <p:cNvSpPr>
            <a:spLocks noGrp="1"/>
          </p:cNvSpPr>
          <p:nvPr>
            <p:ph idx="1"/>
          </p:nvPr>
        </p:nvSpPr>
        <p:spPr/>
        <p:txBody>
          <a:bodyPr/>
          <a:lstStyle/>
          <a:p>
            <a:r>
              <a:rPr lang="en-US" dirty="0"/>
              <a:t>“We looked at tinder a lot for our basic interactions. In tinder, someone swipes left to reject someone, and right to express interest. We do the same: if someone swipes left on an internship, it means they're not interested, and the spot will never be seen again. If someone swipes right, it's added to a list of potentially interesting spots. We chose to do this, as it's proven to be fun, works as a 10-second interaction, and solves the problem of the old excel list being boring.”</a:t>
            </a:r>
            <a:endParaRPr lang="en-BE" dirty="0"/>
          </a:p>
        </p:txBody>
      </p:sp>
    </p:spTree>
    <p:extLst>
      <p:ext uri="{BB962C8B-B14F-4D97-AF65-F5344CB8AC3E}">
        <p14:creationId xmlns:p14="http://schemas.microsoft.com/office/powerpoint/2010/main" val="1974461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51E7-8A42-DC2C-E414-159058A85041}"/>
              </a:ext>
            </a:extLst>
          </p:cNvPr>
          <p:cNvSpPr>
            <a:spLocks noGrp="1"/>
          </p:cNvSpPr>
          <p:nvPr>
            <p:ph type="title"/>
          </p:nvPr>
        </p:nvSpPr>
        <p:spPr/>
        <p:txBody>
          <a:bodyPr/>
          <a:lstStyle/>
          <a:p>
            <a:r>
              <a:rPr lang="en-US" dirty="0"/>
              <a:t>Statement of work</a:t>
            </a:r>
            <a:endParaRPr lang="en-BE" dirty="0"/>
          </a:p>
        </p:txBody>
      </p:sp>
      <p:sp>
        <p:nvSpPr>
          <p:cNvPr id="3" name="Content Placeholder 2">
            <a:extLst>
              <a:ext uri="{FF2B5EF4-FFF2-40B4-BE49-F238E27FC236}">
                <a16:creationId xmlns:a16="http://schemas.microsoft.com/office/drawing/2014/main" id="{E5687CB1-8960-FE04-4C26-C5A885FA5F4B}"/>
              </a:ext>
            </a:extLst>
          </p:cNvPr>
          <p:cNvSpPr>
            <a:spLocks noGrp="1"/>
          </p:cNvSpPr>
          <p:nvPr>
            <p:ph idx="1"/>
          </p:nvPr>
        </p:nvSpPr>
        <p:spPr/>
        <p:txBody>
          <a:bodyPr/>
          <a:lstStyle/>
          <a:p>
            <a:r>
              <a:rPr lang="en-US" dirty="0"/>
              <a:t>List all features you want in your app</a:t>
            </a:r>
          </a:p>
          <a:p>
            <a:r>
              <a:rPr lang="en-US" dirty="0"/>
              <a:t>Divide between need to have / nice to have</a:t>
            </a:r>
          </a:p>
          <a:p>
            <a:r>
              <a:rPr lang="en-US" dirty="0"/>
              <a:t>Need to have = minimal viable product = what you need for the app to work</a:t>
            </a:r>
          </a:p>
          <a:p>
            <a:r>
              <a:rPr lang="en-US" dirty="0"/>
              <a:t>Need to have: ideally doable in half the time </a:t>
            </a:r>
          </a:p>
          <a:p>
            <a:r>
              <a:rPr lang="en-US" dirty="0"/>
              <a:t>Nice to have: ideally doable in double the time</a:t>
            </a:r>
          </a:p>
          <a:p>
            <a:r>
              <a:rPr lang="en-US" dirty="0"/>
              <a:t>Ideally you will implement your need to have’s, and some nice to have’s</a:t>
            </a:r>
          </a:p>
          <a:p>
            <a:r>
              <a:rPr lang="en-US" dirty="0"/>
              <a:t>Time estimation is hard!</a:t>
            </a:r>
            <a:endParaRPr lang="en-BE" dirty="0"/>
          </a:p>
        </p:txBody>
      </p:sp>
    </p:spTree>
    <p:extLst>
      <p:ext uri="{BB962C8B-B14F-4D97-AF65-F5344CB8AC3E}">
        <p14:creationId xmlns:p14="http://schemas.microsoft.com/office/powerpoint/2010/main" val="172353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child and a dog looking at a cactus&#10;&#10;Description automatically generated">
            <a:extLst>
              <a:ext uri="{FF2B5EF4-FFF2-40B4-BE49-F238E27FC236}">
                <a16:creationId xmlns:a16="http://schemas.microsoft.com/office/drawing/2014/main" id="{964438B3-75A4-E56F-C6B0-750BFBD4D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20" y="55984"/>
            <a:ext cx="11987591" cy="6743020"/>
          </a:xfrm>
        </p:spPr>
      </p:pic>
      <p:sp>
        <p:nvSpPr>
          <p:cNvPr id="3" name="Title 2">
            <a:extLst>
              <a:ext uri="{FF2B5EF4-FFF2-40B4-BE49-F238E27FC236}">
                <a16:creationId xmlns:a16="http://schemas.microsoft.com/office/drawing/2014/main" id="{A77D5736-22D1-4B85-2002-9259D507D4C1}"/>
              </a:ext>
            </a:extLst>
          </p:cNvPr>
          <p:cNvSpPr>
            <a:spLocks noGrp="1"/>
          </p:cNvSpPr>
          <p:nvPr>
            <p:ph type="title"/>
          </p:nvPr>
        </p:nvSpPr>
        <p:spPr>
          <a:xfrm>
            <a:off x="0" y="365125"/>
            <a:ext cx="11353800" cy="1762255"/>
          </a:xfrm>
        </p:spPr>
        <p:txBody>
          <a:bodyPr>
            <a:noAutofit/>
          </a:bodyPr>
          <a:lstStyle/>
          <a:p>
            <a:r>
              <a:rPr lang="en-US" sz="7200" dirty="0">
                <a:solidFill>
                  <a:srgbClr val="00FFFF"/>
                </a:solidFill>
                <a:highlight>
                  <a:srgbClr val="000000"/>
                </a:highlight>
              </a:rPr>
              <a:t>Anyone have a good idea for </a:t>
            </a:r>
            <a:br>
              <a:rPr lang="en-US" sz="7200" dirty="0">
                <a:solidFill>
                  <a:srgbClr val="00FFFF"/>
                </a:solidFill>
                <a:highlight>
                  <a:srgbClr val="000000"/>
                </a:highlight>
              </a:rPr>
            </a:br>
            <a:r>
              <a:rPr lang="en-US" sz="7200" dirty="0">
                <a:solidFill>
                  <a:srgbClr val="00FFFF"/>
                </a:solidFill>
                <a:highlight>
                  <a:srgbClr val="000000"/>
                </a:highlight>
              </a:rPr>
              <a:t>an app? One sentence</a:t>
            </a:r>
            <a:endParaRPr lang="en-BE" sz="7200" dirty="0">
              <a:solidFill>
                <a:srgbClr val="00FFFF"/>
              </a:solidFill>
              <a:highlight>
                <a:srgbClr val="000000"/>
              </a:highlight>
            </a:endParaRPr>
          </a:p>
        </p:txBody>
      </p:sp>
    </p:spTree>
    <p:extLst>
      <p:ext uri="{BB962C8B-B14F-4D97-AF65-F5344CB8AC3E}">
        <p14:creationId xmlns:p14="http://schemas.microsoft.com/office/powerpoint/2010/main" val="198437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A4F6-51C1-3C57-44D6-641461A8F860}"/>
              </a:ext>
            </a:extLst>
          </p:cNvPr>
          <p:cNvSpPr>
            <a:spLocks noGrp="1"/>
          </p:cNvSpPr>
          <p:nvPr>
            <p:ph type="title"/>
          </p:nvPr>
        </p:nvSpPr>
        <p:spPr/>
        <p:txBody>
          <a:bodyPr/>
          <a:lstStyle/>
          <a:p>
            <a:r>
              <a:rPr lang="en-US" dirty="0"/>
              <a:t>Statement of work : Need to have</a:t>
            </a:r>
            <a:endParaRPr lang="en-BE" dirty="0"/>
          </a:p>
        </p:txBody>
      </p:sp>
      <p:sp>
        <p:nvSpPr>
          <p:cNvPr id="3" name="Content Placeholder 2">
            <a:extLst>
              <a:ext uri="{FF2B5EF4-FFF2-40B4-BE49-F238E27FC236}">
                <a16:creationId xmlns:a16="http://schemas.microsoft.com/office/drawing/2014/main" id="{0D84EFE2-D0E7-10C3-11A0-E3746B9AD104}"/>
              </a:ext>
            </a:extLst>
          </p:cNvPr>
          <p:cNvSpPr>
            <a:spLocks noGrp="1"/>
          </p:cNvSpPr>
          <p:nvPr>
            <p:ph idx="1"/>
          </p:nvPr>
        </p:nvSpPr>
        <p:spPr/>
        <p:txBody>
          <a:bodyPr/>
          <a:lstStyle/>
          <a:p>
            <a:r>
              <a:rPr lang="en-US" dirty="0"/>
              <a:t>A local file with all the information (location, id, photo’s, description) of an internship.</a:t>
            </a:r>
          </a:p>
          <a:p>
            <a:r>
              <a:rPr lang="en-US" dirty="0"/>
              <a:t>A script to transform the existing intranet excel into this local file.</a:t>
            </a:r>
          </a:p>
          <a:p>
            <a:r>
              <a:rPr lang="en-US" dirty="0"/>
              <a:t>A way to swipe left and right on an internship.</a:t>
            </a:r>
          </a:p>
          <a:p>
            <a:r>
              <a:rPr lang="en-US" dirty="0"/>
              <a:t>A way to read a description of an internship.</a:t>
            </a:r>
          </a:p>
          <a:p>
            <a:r>
              <a:rPr lang="en-US" dirty="0"/>
              <a:t>A way to export a list of internships that were swiped right upon.</a:t>
            </a:r>
            <a:endParaRPr lang="en-BE" dirty="0"/>
          </a:p>
        </p:txBody>
      </p:sp>
    </p:spTree>
    <p:extLst>
      <p:ext uri="{BB962C8B-B14F-4D97-AF65-F5344CB8AC3E}">
        <p14:creationId xmlns:p14="http://schemas.microsoft.com/office/powerpoint/2010/main" val="403126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4BF3-9AEC-5E88-8AAE-8BA33A2898C9}"/>
              </a:ext>
            </a:extLst>
          </p:cNvPr>
          <p:cNvSpPr>
            <a:spLocks noGrp="1"/>
          </p:cNvSpPr>
          <p:nvPr>
            <p:ph type="title"/>
          </p:nvPr>
        </p:nvSpPr>
        <p:spPr/>
        <p:txBody>
          <a:bodyPr/>
          <a:lstStyle/>
          <a:p>
            <a:r>
              <a:rPr lang="en-US" dirty="0"/>
              <a:t>Statement of work : Nice to have</a:t>
            </a:r>
            <a:endParaRPr lang="en-BE" dirty="0"/>
          </a:p>
        </p:txBody>
      </p:sp>
      <p:sp>
        <p:nvSpPr>
          <p:cNvPr id="3" name="Content Placeholder 2">
            <a:extLst>
              <a:ext uri="{FF2B5EF4-FFF2-40B4-BE49-F238E27FC236}">
                <a16:creationId xmlns:a16="http://schemas.microsoft.com/office/drawing/2014/main" id="{5C6CB02A-40A0-5CD7-7DE2-8D8D1B81F495}"/>
              </a:ext>
            </a:extLst>
          </p:cNvPr>
          <p:cNvSpPr>
            <a:spLocks noGrp="1"/>
          </p:cNvSpPr>
          <p:nvPr>
            <p:ph idx="1"/>
          </p:nvPr>
        </p:nvSpPr>
        <p:spPr/>
        <p:txBody>
          <a:bodyPr/>
          <a:lstStyle/>
          <a:p>
            <a:r>
              <a:rPr lang="en-US" dirty="0"/>
              <a:t>Automatically update the list of internships from intranet.</a:t>
            </a:r>
          </a:p>
          <a:p>
            <a:r>
              <a:rPr lang="en-US" dirty="0"/>
              <a:t>Allow photos to be uploaded and viewed.</a:t>
            </a:r>
          </a:p>
          <a:p>
            <a:r>
              <a:rPr lang="en-US" dirty="0"/>
              <a:t>“Compatibility score” based on a personal profile and tags on internships.</a:t>
            </a:r>
          </a:p>
          <a:p>
            <a:r>
              <a:rPr lang="en-US" dirty="0"/>
              <a:t>Account for distance in compatibility score.</a:t>
            </a:r>
          </a:p>
          <a:p>
            <a:r>
              <a:rPr lang="en-US" dirty="0"/>
              <a:t>Allow for chatting with the people offering the internships.</a:t>
            </a:r>
          </a:p>
          <a:p>
            <a:r>
              <a:rPr lang="en-US" dirty="0"/>
              <a:t>Allow people running the internship to swipe on students. A match is communicated to both parties.</a:t>
            </a:r>
            <a:endParaRPr lang="en-BE" dirty="0"/>
          </a:p>
        </p:txBody>
      </p:sp>
    </p:spTree>
    <p:extLst>
      <p:ext uri="{BB962C8B-B14F-4D97-AF65-F5344CB8AC3E}">
        <p14:creationId xmlns:p14="http://schemas.microsoft.com/office/powerpoint/2010/main" val="1915510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3AAE-9DEB-AFDD-BDCD-AF49357CA2E1}"/>
              </a:ext>
            </a:extLst>
          </p:cNvPr>
          <p:cNvSpPr>
            <a:spLocks noGrp="1"/>
          </p:cNvSpPr>
          <p:nvPr>
            <p:ph type="title"/>
          </p:nvPr>
        </p:nvSpPr>
        <p:spPr/>
        <p:txBody>
          <a:bodyPr/>
          <a:lstStyle/>
          <a:p>
            <a:r>
              <a:rPr lang="en-US" dirty="0"/>
              <a:t>Tech stack</a:t>
            </a:r>
            <a:endParaRPr lang="en-BE" dirty="0"/>
          </a:p>
        </p:txBody>
      </p:sp>
      <p:sp>
        <p:nvSpPr>
          <p:cNvPr id="3" name="Content Placeholder 2">
            <a:extLst>
              <a:ext uri="{FF2B5EF4-FFF2-40B4-BE49-F238E27FC236}">
                <a16:creationId xmlns:a16="http://schemas.microsoft.com/office/drawing/2014/main" id="{149736F7-24E4-5F19-2347-E351381BEFCE}"/>
              </a:ext>
            </a:extLst>
          </p:cNvPr>
          <p:cNvSpPr>
            <a:spLocks noGrp="1"/>
          </p:cNvSpPr>
          <p:nvPr>
            <p:ph idx="1"/>
          </p:nvPr>
        </p:nvSpPr>
        <p:spPr/>
        <p:txBody>
          <a:bodyPr>
            <a:normAutofit/>
          </a:bodyPr>
          <a:lstStyle/>
          <a:p>
            <a:r>
              <a:rPr lang="en-US" dirty="0"/>
              <a:t>List the technologies you will use for your need to have</a:t>
            </a:r>
          </a:p>
          <a:p>
            <a:r>
              <a:rPr lang="en-US" dirty="0"/>
              <a:t>Technologies</a:t>
            </a:r>
          </a:p>
          <a:p>
            <a:r>
              <a:rPr lang="en-US" dirty="0"/>
              <a:t>Can also speculate for nice to have’s</a:t>
            </a:r>
          </a:p>
          <a:p>
            <a:endParaRPr lang="en-US" dirty="0"/>
          </a:p>
          <a:p>
            <a:r>
              <a:rPr lang="en-US" dirty="0"/>
              <a:t>“We’re going to use React Native to build the app. Transforming the excel will be done using a python script, and we’re going to transform it into a </a:t>
            </a:r>
            <a:r>
              <a:rPr lang="en-US" dirty="0" err="1"/>
              <a:t>json</a:t>
            </a:r>
            <a:r>
              <a:rPr lang="en-US" dirty="0"/>
              <a:t> file. If we manage to implement “automatically update the list of internships”, we’re going to query intranet on app startup. If it fails, we’ll use the old file.”</a:t>
            </a:r>
          </a:p>
          <a:p>
            <a:endParaRPr lang="en-US" dirty="0"/>
          </a:p>
        </p:txBody>
      </p:sp>
    </p:spTree>
    <p:extLst>
      <p:ext uri="{BB962C8B-B14F-4D97-AF65-F5344CB8AC3E}">
        <p14:creationId xmlns:p14="http://schemas.microsoft.com/office/powerpoint/2010/main" val="390108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25B6-2EF6-D5CE-517C-12A1D6CA88A8}"/>
              </a:ext>
            </a:extLst>
          </p:cNvPr>
          <p:cNvSpPr>
            <a:spLocks noGrp="1"/>
          </p:cNvSpPr>
          <p:nvPr>
            <p:ph type="title"/>
          </p:nvPr>
        </p:nvSpPr>
        <p:spPr/>
        <p:txBody>
          <a:bodyPr/>
          <a:lstStyle/>
          <a:p>
            <a:r>
              <a:rPr lang="en-US" dirty="0"/>
              <a:t>Risks</a:t>
            </a:r>
            <a:endParaRPr lang="en-BE" dirty="0"/>
          </a:p>
        </p:txBody>
      </p:sp>
      <p:sp>
        <p:nvSpPr>
          <p:cNvPr id="3" name="Content Placeholder 2">
            <a:extLst>
              <a:ext uri="{FF2B5EF4-FFF2-40B4-BE49-F238E27FC236}">
                <a16:creationId xmlns:a16="http://schemas.microsoft.com/office/drawing/2014/main" id="{27EB4A48-E041-5D1A-A791-BDAC20A38500}"/>
              </a:ext>
            </a:extLst>
          </p:cNvPr>
          <p:cNvSpPr>
            <a:spLocks noGrp="1"/>
          </p:cNvSpPr>
          <p:nvPr>
            <p:ph idx="1"/>
          </p:nvPr>
        </p:nvSpPr>
        <p:spPr/>
        <p:txBody>
          <a:bodyPr>
            <a:normAutofit/>
          </a:bodyPr>
          <a:lstStyle/>
          <a:p>
            <a:r>
              <a:rPr lang="en-US" dirty="0"/>
              <a:t>A list of thigs that could go wrong</a:t>
            </a:r>
          </a:p>
          <a:p>
            <a:endParaRPr lang="en-US" dirty="0"/>
          </a:p>
          <a:p>
            <a:r>
              <a:rPr lang="en-US" dirty="0"/>
              <a:t>“We have never used React Native before.”</a:t>
            </a:r>
          </a:p>
          <a:p>
            <a:r>
              <a:rPr lang="en-US" dirty="0"/>
              <a:t>“We want to use pictures, but there are none in the database.”</a:t>
            </a:r>
          </a:p>
        </p:txBody>
      </p:sp>
    </p:spTree>
    <p:extLst>
      <p:ext uri="{BB962C8B-B14F-4D97-AF65-F5344CB8AC3E}">
        <p14:creationId xmlns:p14="http://schemas.microsoft.com/office/powerpoint/2010/main" val="319303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327E-470A-72B8-810A-99F80BCCF892}"/>
              </a:ext>
            </a:extLst>
          </p:cNvPr>
          <p:cNvSpPr>
            <a:spLocks noGrp="1"/>
          </p:cNvSpPr>
          <p:nvPr>
            <p:ph type="title"/>
          </p:nvPr>
        </p:nvSpPr>
        <p:spPr/>
        <p:txBody>
          <a:bodyPr/>
          <a:lstStyle/>
          <a:p>
            <a:r>
              <a:rPr lang="en-US" dirty="0"/>
              <a:t>Does anybody know the reason it’s so specific?</a:t>
            </a:r>
            <a:endParaRPr lang="en-BE" dirty="0"/>
          </a:p>
        </p:txBody>
      </p:sp>
      <p:sp>
        <p:nvSpPr>
          <p:cNvPr id="3" name="Content Placeholder 2">
            <a:extLst>
              <a:ext uri="{FF2B5EF4-FFF2-40B4-BE49-F238E27FC236}">
                <a16:creationId xmlns:a16="http://schemas.microsoft.com/office/drawing/2014/main" id="{2C360F33-83DA-F727-E531-70C8B3E1B740}"/>
              </a:ext>
            </a:extLst>
          </p:cNvPr>
          <p:cNvSpPr>
            <a:spLocks noGrp="1"/>
          </p:cNvSpPr>
          <p:nvPr>
            <p:ph idx="1"/>
          </p:nvPr>
        </p:nvSpPr>
        <p:spPr/>
        <p:txBody>
          <a:bodyPr/>
          <a:lstStyle/>
          <a:p>
            <a:r>
              <a:rPr lang="en-US" dirty="0"/>
              <a:t>Think about your final report</a:t>
            </a:r>
            <a:endParaRPr lang="en-BE" dirty="0"/>
          </a:p>
        </p:txBody>
      </p:sp>
    </p:spTree>
    <p:extLst>
      <p:ext uri="{BB962C8B-B14F-4D97-AF65-F5344CB8AC3E}">
        <p14:creationId xmlns:p14="http://schemas.microsoft.com/office/powerpoint/2010/main" val="1936410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6EBE-6936-1D3C-59DD-98720F2DF4C3}"/>
              </a:ext>
            </a:extLst>
          </p:cNvPr>
          <p:cNvSpPr>
            <a:spLocks noGrp="1"/>
          </p:cNvSpPr>
          <p:nvPr>
            <p:ph type="title"/>
          </p:nvPr>
        </p:nvSpPr>
        <p:spPr/>
        <p:txBody>
          <a:bodyPr/>
          <a:lstStyle/>
          <a:p>
            <a:r>
              <a:rPr lang="en-US" dirty="0"/>
              <a:t>Estimations are hard</a:t>
            </a:r>
            <a:endParaRPr lang="en-BE" dirty="0"/>
          </a:p>
        </p:txBody>
      </p:sp>
      <p:sp>
        <p:nvSpPr>
          <p:cNvPr id="3" name="Content Placeholder 2">
            <a:extLst>
              <a:ext uri="{FF2B5EF4-FFF2-40B4-BE49-F238E27FC236}">
                <a16:creationId xmlns:a16="http://schemas.microsoft.com/office/drawing/2014/main" id="{0E96071D-6EDB-1D6E-249D-7BE9465EF4E0}"/>
              </a:ext>
            </a:extLst>
          </p:cNvPr>
          <p:cNvSpPr>
            <a:spLocks noGrp="1"/>
          </p:cNvSpPr>
          <p:nvPr>
            <p:ph idx="1"/>
          </p:nvPr>
        </p:nvSpPr>
        <p:spPr/>
        <p:txBody>
          <a:bodyPr/>
          <a:lstStyle/>
          <a:p>
            <a:r>
              <a:rPr lang="en-US" dirty="0"/>
              <a:t>I’m betting most of you will spend your time somewhere different than you think</a:t>
            </a:r>
          </a:p>
          <a:p>
            <a:r>
              <a:rPr lang="en-US" dirty="0"/>
              <a:t>I’m betting most of what will go wrong will not be in your risk section</a:t>
            </a:r>
            <a:endParaRPr lang="en-BE" dirty="0"/>
          </a:p>
        </p:txBody>
      </p:sp>
    </p:spTree>
    <p:extLst>
      <p:ext uri="{BB962C8B-B14F-4D97-AF65-F5344CB8AC3E}">
        <p14:creationId xmlns:p14="http://schemas.microsoft.com/office/powerpoint/2010/main" val="6904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4B17-23D9-2DFD-D914-5A0C57097FF4}"/>
              </a:ext>
            </a:extLst>
          </p:cNvPr>
          <p:cNvSpPr>
            <a:spLocks noGrp="1"/>
          </p:cNvSpPr>
          <p:nvPr>
            <p:ph type="title"/>
          </p:nvPr>
        </p:nvSpPr>
        <p:spPr/>
        <p:txBody>
          <a:bodyPr/>
          <a:lstStyle/>
          <a:p>
            <a:r>
              <a:rPr lang="en-US" dirty="0"/>
              <a:t>Code is expensive</a:t>
            </a:r>
            <a:endParaRPr lang="en-BE" dirty="0"/>
          </a:p>
        </p:txBody>
      </p:sp>
      <p:sp>
        <p:nvSpPr>
          <p:cNvPr id="3" name="Content Placeholder 2">
            <a:extLst>
              <a:ext uri="{FF2B5EF4-FFF2-40B4-BE49-F238E27FC236}">
                <a16:creationId xmlns:a16="http://schemas.microsoft.com/office/drawing/2014/main" id="{E04A5EA6-FECE-3EC9-027E-3D9D2F2FAD1C}"/>
              </a:ext>
            </a:extLst>
          </p:cNvPr>
          <p:cNvSpPr>
            <a:spLocks noGrp="1"/>
          </p:cNvSpPr>
          <p:nvPr>
            <p:ph idx="1"/>
          </p:nvPr>
        </p:nvSpPr>
        <p:spPr/>
        <p:txBody>
          <a:bodyPr/>
          <a:lstStyle/>
          <a:p>
            <a:r>
              <a:rPr lang="en-US" dirty="0"/>
              <a:t>It’s easier to think about your app by having to write about it, than to code it</a:t>
            </a:r>
          </a:p>
          <a:p>
            <a:r>
              <a:rPr lang="en-US" dirty="0"/>
              <a:t>Anticipate problems before having them</a:t>
            </a:r>
          </a:p>
          <a:p>
            <a:endParaRPr lang="en-US" dirty="0"/>
          </a:p>
        </p:txBody>
      </p:sp>
    </p:spTree>
    <p:extLst>
      <p:ext uri="{BB962C8B-B14F-4D97-AF65-F5344CB8AC3E}">
        <p14:creationId xmlns:p14="http://schemas.microsoft.com/office/powerpoint/2010/main" val="3390219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4613-5A03-66E3-A128-9D66E6C28884}"/>
              </a:ext>
            </a:extLst>
          </p:cNvPr>
          <p:cNvSpPr>
            <a:spLocks noGrp="1"/>
          </p:cNvSpPr>
          <p:nvPr>
            <p:ph type="title"/>
          </p:nvPr>
        </p:nvSpPr>
        <p:spPr/>
        <p:txBody>
          <a:bodyPr/>
          <a:lstStyle/>
          <a:p>
            <a:r>
              <a:rPr lang="en-US" dirty="0"/>
              <a:t>What questions do you have?</a:t>
            </a:r>
            <a:endParaRPr lang="en-BE" dirty="0"/>
          </a:p>
        </p:txBody>
      </p:sp>
      <p:sp>
        <p:nvSpPr>
          <p:cNvPr id="3" name="Content Placeholder 2">
            <a:extLst>
              <a:ext uri="{FF2B5EF4-FFF2-40B4-BE49-F238E27FC236}">
                <a16:creationId xmlns:a16="http://schemas.microsoft.com/office/drawing/2014/main" id="{92B6752C-9EDC-22F4-1498-E2DF55001D55}"/>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294496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171A-36E7-AF91-428E-33A0D83AE78B}"/>
              </a:ext>
            </a:extLst>
          </p:cNvPr>
          <p:cNvSpPr>
            <a:spLocks noGrp="1"/>
          </p:cNvSpPr>
          <p:nvPr>
            <p:ph type="title"/>
          </p:nvPr>
        </p:nvSpPr>
        <p:spPr/>
        <p:txBody>
          <a:bodyPr/>
          <a:lstStyle/>
          <a:p>
            <a:r>
              <a:rPr lang="en-US" dirty="0"/>
              <a:t>What was the first smartphone?</a:t>
            </a:r>
            <a:endParaRPr lang="en-BE" dirty="0"/>
          </a:p>
        </p:txBody>
      </p:sp>
      <p:sp>
        <p:nvSpPr>
          <p:cNvPr id="3" name="Content Placeholder 2">
            <a:extLst>
              <a:ext uri="{FF2B5EF4-FFF2-40B4-BE49-F238E27FC236}">
                <a16:creationId xmlns:a16="http://schemas.microsoft.com/office/drawing/2014/main" id="{A71570C0-7CD8-943B-6F1F-DD777BDFC195}"/>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70955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8635E-77C3-8FC1-505D-3386DB0D6360}"/>
              </a:ext>
            </a:extLst>
          </p:cNvPr>
          <p:cNvSpPr>
            <a:spLocks noGrp="1"/>
          </p:cNvSpPr>
          <p:nvPr>
            <p:ph type="title"/>
          </p:nvPr>
        </p:nvSpPr>
        <p:spPr/>
        <p:txBody>
          <a:bodyPr/>
          <a:lstStyle/>
          <a:p>
            <a:r>
              <a:rPr lang="en-US" dirty="0"/>
              <a:t>January 9, 2007 : iPhone</a:t>
            </a:r>
            <a:endParaRPr lang="en-BE" dirty="0"/>
          </a:p>
        </p:txBody>
      </p:sp>
      <p:pic>
        <p:nvPicPr>
          <p:cNvPr id="5" name="Content Placeholder 4" descr="Steve Jobs showing the first iPhone">
            <a:extLst>
              <a:ext uri="{FF2B5EF4-FFF2-40B4-BE49-F238E27FC236}">
                <a16:creationId xmlns:a16="http://schemas.microsoft.com/office/drawing/2014/main" id="{91CC2AF4-91AE-88EB-2B37-533DECB80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396313"/>
            <a:ext cx="8771313" cy="5262788"/>
          </a:xfrm>
        </p:spPr>
      </p:pic>
    </p:spTree>
    <p:extLst>
      <p:ext uri="{BB962C8B-B14F-4D97-AF65-F5344CB8AC3E}">
        <p14:creationId xmlns:p14="http://schemas.microsoft.com/office/powerpoint/2010/main" val="103131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C16166-FD8E-A795-E978-1CCF4903CD4C}"/>
              </a:ext>
            </a:extLst>
          </p:cNvPr>
          <p:cNvSpPr>
            <a:spLocks noGrp="1"/>
          </p:cNvSpPr>
          <p:nvPr>
            <p:ph type="body" sz="quarter" idx="10"/>
          </p:nvPr>
        </p:nvSpPr>
        <p:spPr>
          <a:xfrm>
            <a:off x="1495855" y="4825632"/>
            <a:ext cx="2659378" cy="459582"/>
          </a:xfrm>
        </p:spPr>
        <p:txBody>
          <a:bodyPr>
            <a:normAutofit/>
          </a:bodyPr>
          <a:lstStyle/>
          <a:p>
            <a:r>
              <a:rPr lang="en-US" dirty="0"/>
              <a:t>Mobile Applications</a:t>
            </a:r>
            <a:endParaRPr lang="en-BE" dirty="0"/>
          </a:p>
        </p:txBody>
      </p:sp>
      <p:sp>
        <p:nvSpPr>
          <p:cNvPr id="3" name="Text Placeholder 2">
            <a:extLst>
              <a:ext uri="{FF2B5EF4-FFF2-40B4-BE49-F238E27FC236}">
                <a16:creationId xmlns:a16="http://schemas.microsoft.com/office/drawing/2014/main" id="{1B2AF3C2-ADE5-ED66-5392-A429A00FA6C0}"/>
              </a:ext>
            </a:extLst>
          </p:cNvPr>
          <p:cNvSpPr>
            <a:spLocks noGrp="1"/>
          </p:cNvSpPr>
          <p:nvPr>
            <p:ph type="body" sz="quarter" idx="11"/>
          </p:nvPr>
        </p:nvSpPr>
        <p:spPr/>
        <p:txBody>
          <a:bodyPr/>
          <a:lstStyle/>
          <a:p>
            <a:r>
              <a:rPr lang="en-US" dirty="0"/>
              <a:t>Class 2</a:t>
            </a:r>
            <a:endParaRPr lang="en-BE" dirty="0"/>
          </a:p>
        </p:txBody>
      </p:sp>
      <p:sp>
        <p:nvSpPr>
          <p:cNvPr id="4" name="Text Placeholder 3">
            <a:extLst>
              <a:ext uri="{FF2B5EF4-FFF2-40B4-BE49-F238E27FC236}">
                <a16:creationId xmlns:a16="http://schemas.microsoft.com/office/drawing/2014/main" id="{AA796365-E15D-4982-29BA-B2CCAA36FD1F}"/>
              </a:ext>
            </a:extLst>
          </p:cNvPr>
          <p:cNvSpPr>
            <a:spLocks noGrp="1"/>
          </p:cNvSpPr>
          <p:nvPr>
            <p:ph type="body" sz="quarter" idx="12"/>
          </p:nvPr>
        </p:nvSpPr>
        <p:spPr/>
        <p:txBody>
          <a:bodyPr/>
          <a:lstStyle/>
          <a:p>
            <a:r>
              <a:rPr lang="en-US" dirty="0"/>
              <a:t>Daan Nijs</a:t>
            </a:r>
            <a:endParaRPr lang="en-BE" dirty="0"/>
          </a:p>
        </p:txBody>
      </p:sp>
      <p:sp>
        <p:nvSpPr>
          <p:cNvPr id="5" name="Text Placeholder 4">
            <a:extLst>
              <a:ext uri="{FF2B5EF4-FFF2-40B4-BE49-F238E27FC236}">
                <a16:creationId xmlns:a16="http://schemas.microsoft.com/office/drawing/2014/main" id="{6183EBF4-636B-882D-7B2D-54B46DBC0979}"/>
              </a:ext>
            </a:extLst>
          </p:cNvPr>
          <p:cNvSpPr>
            <a:spLocks noGrp="1"/>
          </p:cNvSpPr>
          <p:nvPr>
            <p:ph type="body" sz="quarter" idx="13"/>
          </p:nvPr>
        </p:nvSpPr>
        <p:spPr/>
        <p:txBody>
          <a:bodyPr/>
          <a:lstStyle/>
          <a:p>
            <a:r>
              <a:rPr lang="en-US" dirty="0"/>
              <a:t>SD + DE</a:t>
            </a:r>
            <a:endParaRPr lang="en-BE" dirty="0"/>
          </a:p>
        </p:txBody>
      </p:sp>
      <p:sp>
        <p:nvSpPr>
          <p:cNvPr id="6" name="Text Placeholder 5">
            <a:extLst>
              <a:ext uri="{FF2B5EF4-FFF2-40B4-BE49-F238E27FC236}">
                <a16:creationId xmlns:a16="http://schemas.microsoft.com/office/drawing/2014/main" id="{D2219299-6DE0-A5CA-2C0C-FBF5E75BD4E5}"/>
              </a:ext>
            </a:extLst>
          </p:cNvPr>
          <p:cNvSpPr>
            <a:spLocks noGrp="1"/>
          </p:cNvSpPr>
          <p:nvPr>
            <p:ph type="body" sz="quarter" idx="14"/>
          </p:nvPr>
        </p:nvSpPr>
        <p:spPr/>
        <p:txBody>
          <a:bodyPr/>
          <a:lstStyle/>
          <a:p>
            <a:r>
              <a:rPr lang="en-US" dirty="0"/>
              <a:t>2023</a:t>
            </a:r>
            <a:endParaRPr lang="en-BE" dirty="0"/>
          </a:p>
        </p:txBody>
      </p:sp>
    </p:spTree>
    <p:extLst>
      <p:ext uri="{BB962C8B-B14F-4D97-AF65-F5344CB8AC3E}">
        <p14:creationId xmlns:p14="http://schemas.microsoft.com/office/powerpoint/2010/main" val="383395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F7D9-4D2B-E658-3429-EDEB6FC1003C}"/>
              </a:ext>
            </a:extLst>
          </p:cNvPr>
          <p:cNvSpPr>
            <a:spLocks noGrp="1"/>
          </p:cNvSpPr>
          <p:nvPr>
            <p:ph type="title"/>
          </p:nvPr>
        </p:nvSpPr>
        <p:spPr/>
        <p:txBody>
          <a:bodyPr/>
          <a:lstStyle/>
          <a:p>
            <a:r>
              <a:rPr lang="en-US" dirty="0"/>
              <a:t>Solved the “gorilla arm” problem</a:t>
            </a:r>
            <a:endParaRPr lang="en-BE" dirty="0"/>
          </a:p>
        </p:txBody>
      </p:sp>
      <p:sp>
        <p:nvSpPr>
          <p:cNvPr id="3" name="Content Placeholder 2">
            <a:extLst>
              <a:ext uri="{FF2B5EF4-FFF2-40B4-BE49-F238E27FC236}">
                <a16:creationId xmlns:a16="http://schemas.microsoft.com/office/drawing/2014/main" id="{7A612381-861A-784B-A418-C9443FDE13C8}"/>
              </a:ext>
            </a:extLst>
          </p:cNvPr>
          <p:cNvSpPr>
            <a:spLocks noGrp="1"/>
          </p:cNvSpPr>
          <p:nvPr>
            <p:ph idx="1"/>
          </p:nvPr>
        </p:nvSpPr>
        <p:spPr/>
        <p:txBody>
          <a:bodyPr/>
          <a:lstStyle/>
          <a:p>
            <a:r>
              <a:rPr lang="en-US" dirty="0"/>
              <a:t>By not solving it</a:t>
            </a:r>
            <a:endParaRPr lang="en-BE" dirty="0"/>
          </a:p>
        </p:txBody>
      </p:sp>
    </p:spTree>
    <p:extLst>
      <p:ext uri="{BB962C8B-B14F-4D97-AF65-F5344CB8AC3E}">
        <p14:creationId xmlns:p14="http://schemas.microsoft.com/office/powerpoint/2010/main" val="3036649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BF3E-9F11-3007-D9B7-FF405262206C}"/>
              </a:ext>
            </a:extLst>
          </p:cNvPr>
          <p:cNvSpPr>
            <a:spLocks noGrp="1"/>
          </p:cNvSpPr>
          <p:nvPr>
            <p:ph type="title"/>
          </p:nvPr>
        </p:nvSpPr>
        <p:spPr/>
        <p:txBody>
          <a:bodyPr/>
          <a:lstStyle/>
          <a:p>
            <a:r>
              <a:rPr lang="en-US" dirty="0"/>
              <a:t>1996 : Blackberry</a:t>
            </a:r>
            <a:endParaRPr lang="en-BE" dirty="0"/>
          </a:p>
        </p:txBody>
      </p:sp>
      <p:pic>
        <p:nvPicPr>
          <p:cNvPr id="5" name="Content Placeholder 4" descr="A hand holding a small black device with a keyboard&#10;&#10;Description automatically generated">
            <a:extLst>
              <a:ext uri="{FF2B5EF4-FFF2-40B4-BE49-F238E27FC236}">
                <a16:creationId xmlns:a16="http://schemas.microsoft.com/office/drawing/2014/main" id="{D791D808-EC91-C753-F562-1BC778367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710" y="2141537"/>
            <a:ext cx="3261598" cy="4351338"/>
          </a:xfrm>
        </p:spPr>
      </p:pic>
      <p:pic>
        <p:nvPicPr>
          <p:cNvPr id="7" name="Picture 6" descr="A close-up of a cell phone&#10;&#10;Description automatically generated">
            <a:extLst>
              <a:ext uri="{FF2B5EF4-FFF2-40B4-BE49-F238E27FC236}">
                <a16:creationId xmlns:a16="http://schemas.microsoft.com/office/drawing/2014/main" id="{571714BF-0907-8482-1338-B8B37EE92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232" y="1935956"/>
            <a:ext cx="3343275" cy="4762500"/>
          </a:xfrm>
          <a:prstGeom prst="rect">
            <a:avLst/>
          </a:prstGeom>
        </p:spPr>
      </p:pic>
      <p:pic>
        <p:nvPicPr>
          <p:cNvPr id="9" name="Picture 8" descr="A close-up of a blackberry phone&#10;&#10;Description automatically generated">
            <a:extLst>
              <a:ext uri="{FF2B5EF4-FFF2-40B4-BE49-F238E27FC236}">
                <a16:creationId xmlns:a16="http://schemas.microsoft.com/office/drawing/2014/main" id="{318A7269-5578-9110-EF85-9DE3510E9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672" y="0"/>
            <a:ext cx="4247361" cy="6858000"/>
          </a:xfrm>
          <a:prstGeom prst="rect">
            <a:avLst/>
          </a:prstGeom>
        </p:spPr>
      </p:pic>
    </p:spTree>
    <p:extLst>
      <p:ext uri="{BB962C8B-B14F-4D97-AF65-F5344CB8AC3E}">
        <p14:creationId xmlns:p14="http://schemas.microsoft.com/office/powerpoint/2010/main" val="345341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7B16-DE5E-A33D-75F3-DBF8F1E492B3}"/>
              </a:ext>
            </a:extLst>
          </p:cNvPr>
          <p:cNvSpPr>
            <a:spLocks noGrp="1"/>
          </p:cNvSpPr>
          <p:nvPr>
            <p:ph type="title"/>
          </p:nvPr>
        </p:nvSpPr>
        <p:spPr/>
        <p:txBody>
          <a:bodyPr/>
          <a:lstStyle/>
          <a:p>
            <a:r>
              <a:rPr lang="en-US" dirty="0"/>
              <a:t>1982 : Nokia </a:t>
            </a:r>
            <a:endParaRPr lang="en-BE" dirty="0"/>
          </a:p>
        </p:txBody>
      </p:sp>
      <p:sp>
        <p:nvSpPr>
          <p:cNvPr id="3" name="Content Placeholder 2">
            <a:extLst>
              <a:ext uri="{FF2B5EF4-FFF2-40B4-BE49-F238E27FC236}">
                <a16:creationId xmlns:a16="http://schemas.microsoft.com/office/drawing/2014/main" id="{A3DC218E-3E72-70D8-49D2-083075A7175A}"/>
              </a:ext>
            </a:extLst>
          </p:cNvPr>
          <p:cNvSpPr>
            <a:spLocks noGrp="1"/>
          </p:cNvSpPr>
          <p:nvPr>
            <p:ph idx="1"/>
          </p:nvPr>
        </p:nvSpPr>
        <p:spPr/>
        <p:txBody>
          <a:bodyPr/>
          <a:lstStyle/>
          <a:p>
            <a:endParaRPr lang="en-BE" dirty="0"/>
          </a:p>
          <a:p>
            <a:pPr marL="0" indent="0">
              <a:buNone/>
            </a:pPr>
            <a:endParaRPr lang="en-BE" dirty="0"/>
          </a:p>
        </p:txBody>
      </p:sp>
      <p:pic>
        <p:nvPicPr>
          <p:cNvPr id="5" name="Picture 4" descr="A black telephone and a corded phone&#10;&#10;Description automatically generated">
            <a:extLst>
              <a:ext uri="{FF2B5EF4-FFF2-40B4-BE49-F238E27FC236}">
                <a16:creationId xmlns:a16="http://schemas.microsoft.com/office/drawing/2014/main" id="{E89885FF-BCE7-FBD5-AC09-9F3D2DBD6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7" y="2860696"/>
            <a:ext cx="3616037" cy="3632180"/>
          </a:xfrm>
          <a:prstGeom prst="rect">
            <a:avLst/>
          </a:prstGeom>
        </p:spPr>
      </p:pic>
      <p:pic>
        <p:nvPicPr>
          <p:cNvPr id="7" name="Picture 6" descr="A person using a cell phone&#10;&#10;Description automatically generated">
            <a:extLst>
              <a:ext uri="{FF2B5EF4-FFF2-40B4-BE49-F238E27FC236}">
                <a16:creationId xmlns:a16="http://schemas.microsoft.com/office/drawing/2014/main" id="{26D862A1-8953-02A0-79FE-CA9A9BCF8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362" y="365124"/>
            <a:ext cx="2818764" cy="6492875"/>
          </a:xfrm>
          <a:prstGeom prst="rect">
            <a:avLst/>
          </a:prstGeom>
        </p:spPr>
      </p:pic>
      <p:pic>
        <p:nvPicPr>
          <p:cNvPr id="9" name="Picture 8" descr="A close-up of a cell phone&#10;&#10;Description automatically generated">
            <a:extLst>
              <a:ext uri="{FF2B5EF4-FFF2-40B4-BE49-F238E27FC236}">
                <a16:creationId xmlns:a16="http://schemas.microsoft.com/office/drawing/2014/main" id="{57978C8B-C45B-416F-F100-D83D4E849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865" y="395146"/>
            <a:ext cx="2951452" cy="3272120"/>
          </a:xfrm>
          <a:prstGeom prst="rect">
            <a:avLst/>
          </a:prstGeom>
        </p:spPr>
      </p:pic>
      <p:pic>
        <p:nvPicPr>
          <p:cNvPr id="11" name="Picture 10" descr="A close-up of a cell phone&#10;&#10;Description automatically generated">
            <a:extLst>
              <a:ext uri="{FF2B5EF4-FFF2-40B4-BE49-F238E27FC236}">
                <a16:creationId xmlns:a16="http://schemas.microsoft.com/office/drawing/2014/main" id="{15FB70AF-841C-04FF-C224-5E1E59932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6126" y="4162278"/>
            <a:ext cx="4572000" cy="2514600"/>
          </a:xfrm>
          <a:prstGeom prst="rect">
            <a:avLst/>
          </a:prstGeom>
        </p:spPr>
      </p:pic>
    </p:spTree>
    <p:extLst>
      <p:ext uri="{BB962C8B-B14F-4D97-AF65-F5344CB8AC3E}">
        <p14:creationId xmlns:p14="http://schemas.microsoft.com/office/powerpoint/2010/main" val="621137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CAD0-9746-F536-E938-9BB0029588E9}"/>
              </a:ext>
            </a:extLst>
          </p:cNvPr>
          <p:cNvSpPr>
            <a:spLocks noGrp="1"/>
          </p:cNvSpPr>
          <p:nvPr>
            <p:ph type="title"/>
          </p:nvPr>
        </p:nvSpPr>
        <p:spPr/>
        <p:txBody>
          <a:bodyPr/>
          <a:lstStyle/>
          <a:p>
            <a:r>
              <a:rPr lang="en-US" dirty="0"/>
              <a:t>Where do we draw the line for mobile applications?</a:t>
            </a:r>
            <a:endParaRPr lang="en-BE" dirty="0"/>
          </a:p>
        </p:txBody>
      </p:sp>
      <p:sp>
        <p:nvSpPr>
          <p:cNvPr id="3" name="Content Placeholder 2">
            <a:extLst>
              <a:ext uri="{FF2B5EF4-FFF2-40B4-BE49-F238E27FC236}">
                <a16:creationId xmlns:a16="http://schemas.microsoft.com/office/drawing/2014/main" id="{958ADFBD-C83E-D13E-E721-B069B0166D5E}"/>
              </a:ext>
            </a:extLst>
          </p:cNvPr>
          <p:cNvSpPr>
            <a:spLocks noGrp="1"/>
          </p:cNvSpPr>
          <p:nvPr>
            <p:ph idx="1"/>
          </p:nvPr>
        </p:nvSpPr>
        <p:spPr/>
        <p:txBody>
          <a:bodyPr/>
          <a:lstStyle/>
          <a:p>
            <a:r>
              <a:rPr lang="en-US" dirty="0"/>
              <a:t>Good question </a:t>
            </a:r>
            <a:r>
              <a:rPr lang="en-US" dirty="0">
                <a:sym typeface="Wingdings" panose="05000000000000000000" pitchFamily="2" charset="2"/>
              </a:rPr>
              <a:t></a:t>
            </a:r>
          </a:p>
          <a:p>
            <a:r>
              <a:rPr lang="en-US" dirty="0">
                <a:sym typeface="Wingdings" panose="05000000000000000000" pitchFamily="2" charset="2"/>
              </a:rPr>
              <a:t>Anyone here that</a:t>
            </a:r>
            <a:br>
              <a:rPr lang="en-US" dirty="0">
                <a:sym typeface="Wingdings" panose="05000000000000000000" pitchFamily="2" charset="2"/>
              </a:rPr>
            </a:br>
            <a:r>
              <a:rPr lang="en-US" dirty="0">
                <a:sym typeface="Wingdings" panose="05000000000000000000" pitchFamily="2" charset="2"/>
              </a:rPr>
              <a:t>doesn’t have a </a:t>
            </a:r>
            <a:br>
              <a:rPr lang="en-US" dirty="0">
                <a:sym typeface="Wingdings" panose="05000000000000000000" pitchFamily="2" charset="2"/>
              </a:rPr>
            </a:br>
            <a:r>
              <a:rPr lang="en-US" dirty="0">
                <a:sym typeface="Wingdings" panose="05000000000000000000" pitchFamily="2" charset="2"/>
              </a:rPr>
              <a:t>smartphone?</a:t>
            </a:r>
          </a:p>
          <a:p>
            <a:r>
              <a:rPr lang="en-US" dirty="0">
                <a:sym typeface="Wingdings" panose="05000000000000000000" pitchFamily="2" charset="2"/>
              </a:rPr>
              <a:t>Everyone else : think</a:t>
            </a:r>
            <a:br>
              <a:rPr lang="en-US" dirty="0">
                <a:sym typeface="Wingdings" panose="05000000000000000000" pitchFamily="2" charset="2"/>
              </a:rPr>
            </a:br>
            <a:r>
              <a:rPr lang="en-US" dirty="0">
                <a:sym typeface="Wingdings" panose="05000000000000000000" pitchFamily="2" charset="2"/>
              </a:rPr>
              <a:t>about what your </a:t>
            </a:r>
            <a:br>
              <a:rPr lang="en-US" dirty="0">
                <a:sym typeface="Wingdings" panose="05000000000000000000" pitchFamily="2" charset="2"/>
              </a:rPr>
            </a:br>
            <a:r>
              <a:rPr lang="en-US" dirty="0">
                <a:sym typeface="Wingdings" panose="05000000000000000000" pitchFamily="2" charset="2"/>
              </a:rPr>
              <a:t>could do</a:t>
            </a:r>
          </a:p>
          <a:p>
            <a:r>
              <a:rPr lang="en-US" dirty="0">
                <a:sym typeface="Wingdings" panose="05000000000000000000" pitchFamily="2" charset="2"/>
              </a:rPr>
              <a:t>There’s a lot of “stuff”</a:t>
            </a:r>
            <a:br>
              <a:rPr lang="en-US" dirty="0">
                <a:sym typeface="Wingdings" panose="05000000000000000000" pitchFamily="2" charset="2"/>
              </a:rPr>
            </a:br>
            <a:r>
              <a:rPr lang="en-US" dirty="0">
                <a:sym typeface="Wingdings" panose="05000000000000000000" pitchFamily="2" charset="2"/>
              </a:rPr>
              <a:t>in your phone </a:t>
            </a:r>
          </a:p>
          <a:p>
            <a:endParaRPr lang="en-BE" dirty="0"/>
          </a:p>
        </p:txBody>
      </p:sp>
      <p:pic>
        <p:nvPicPr>
          <p:cNvPr id="7" name="Picture 6" descr="A group of electronic devices and a clock&#10;&#10;Description automatically generated">
            <a:extLst>
              <a:ext uri="{FF2B5EF4-FFF2-40B4-BE49-F238E27FC236}">
                <a16:creationId xmlns:a16="http://schemas.microsoft.com/office/drawing/2014/main" id="{A6B4F673-43AA-AA31-0249-FE070E146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948" y="1156162"/>
            <a:ext cx="8005070" cy="5336713"/>
          </a:xfrm>
          <a:prstGeom prst="rect">
            <a:avLst/>
          </a:prstGeom>
        </p:spPr>
      </p:pic>
    </p:spTree>
    <p:extLst>
      <p:ext uri="{BB962C8B-B14F-4D97-AF65-F5344CB8AC3E}">
        <p14:creationId xmlns:p14="http://schemas.microsoft.com/office/powerpoint/2010/main" val="290189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361-003A-2D44-AE48-FBA36D5847A0}"/>
              </a:ext>
            </a:extLst>
          </p:cNvPr>
          <p:cNvSpPr>
            <a:spLocks noGrp="1"/>
          </p:cNvSpPr>
          <p:nvPr>
            <p:ph type="title"/>
          </p:nvPr>
        </p:nvSpPr>
        <p:spPr/>
        <p:txBody>
          <a:bodyPr/>
          <a:lstStyle/>
          <a:p>
            <a:r>
              <a:rPr lang="en-US" dirty="0"/>
              <a:t>Bounden</a:t>
            </a:r>
            <a:endParaRPr lang="en-BE" dirty="0"/>
          </a:p>
        </p:txBody>
      </p:sp>
      <p:pic>
        <p:nvPicPr>
          <p:cNvPr id="4" name="Online Media 3" title="Bounden - Official Trailer">
            <a:hlinkClick r:id="" action="ppaction://media"/>
            <a:extLst>
              <a:ext uri="{FF2B5EF4-FFF2-40B4-BE49-F238E27FC236}">
                <a16:creationId xmlns:a16="http://schemas.microsoft.com/office/drawing/2014/main" id="{0CB69686-42ED-964D-614A-FAD69BA97421}"/>
              </a:ext>
            </a:extLst>
          </p:cNvPr>
          <p:cNvPicPr>
            <a:picLocks noGrp="1" noRot="1" noChangeAspect="1"/>
          </p:cNvPicPr>
          <p:nvPr>
            <p:ph idx="1"/>
            <a:videoFile r:link="rId1"/>
          </p:nvPr>
        </p:nvPicPr>
        <p:blipFill>
          <a:blip r:embed="rId3"/>
          <a:stretch>
            <a:fillRect/>
          </a:stretch>
        </p:blipFill>
        <p:spPr>
          <a:xfrm>
            <a:off x="392631" y="1819405"/>
            <a:ext cx="7700962" cy="4351338"/>
          </a:xfrm>
          <a:prstGeom prst="rect">
            <a:avLst/>
          </a:prstGeom>
        </p:spPr>
      </p:pic>
      <p:sp>
        <p:nvSpPr>
          <p:cNvPr id="5" name="TextBox 4">
            <a:extLst>
              <a:ext uri="{FF2B5EF4-FFF2-40B4-BE49-F238E27FC236}">
                <a16:creationId xmlns:a16="http://schemas.microsoft.com/office/drawing/2014/main" id="{E595D310-F24A-AD27-6A7E-1C6BF6EC9985}"/>
              </a:ext>
            </a:extLst>
          </p:cNvPr>
          <p:cNvSpPr txBox="1"/>
          <p:nvPr/>
        </p:nvSpPr>
        <p:spPr>
          <a:xfrm>
            <a:off x="9119118" y="2519265"/>
            <a:ext cx="1818833" cy="3477875"/>
          </a:xfrm>
          <a:prstGeom prst="rect">
            <a:avLst/>
          </a:prstGeom>
          <a:noFill/>
        </p:spPr>
        <p:txBody>
          <a:bodyPr wrap="square" rtlCol="0">
            <a:spAutoFit/>
          </a:bodyPr>
          <a:lstStyle/>
          <a:p>
            <a:r>
              <a:rPr lang="en-US" sz="4400" dirty="0"/>
              <a:t>Good </a:t>
            </a:r>
            <a:br>
              <a:rPr lang="en-US" sz="4400" dirty="0"/>
            </a:br>
            <a:br>
              <a:rPr lang="en-US" sz="4400" dirty="0"/>
            </a:br>
            <a:r>
              <a:rPr lang="en-US" sz="4400" dirty="0"/>
              <a:t>Bad</a:t>
            </a:r>
            <a:br>
              <a:rPr lang="en-US" sz="4400" dirty="0"/>
            </a:br>
            <a:br>
              <a:rPr lang="en-US" sz="4400" dirty="0"/>
            </a:br>
            <a:r>
              <a:rPr lang="en-US" sz="4400" dirty="0"/>
              <a:t>Evil</a:t>
            </a:r>
            <a:endParaRPr lang="en-BE" sz="4400" dirty="0"/>
          </a:p>
        </p:txBody>
      </p:sp>
    </p:spTree>
    <p:extLst>
      <p:ext uri="{BB962C8B-B14F-4D97-AF65-F5344CB8AC3E}">
        <p14:creationId xmlns:p14="http://schemas.microsoft.com/office/powerpoint/2010/main" val="296078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B9FA-FB22-C936-4044-2B9802B52F23}"/>
              </a:ext>
            </a:extLst>
          </p:cNvPr>
          <p:cNvSpPr>
            <a:spLocks noGrp="1"/>
          </p:cNvSpPr>
          <p:nvPr>
            <p:ph type="title"/>
          </p:nvPr>
        </p:nvSpPr>
        <p:spPr/>
        <p:txBody>
          <a:bodyPr/>
          <a:lstStyle/>
          <a:p>
            <a:r>
              <a:rPr lang="en-US" dirty="0"/>
              <a:t>Gyroscope</a:t>
            </a:r>
            <a:endParaRPr lang="en-BE" dirty="0"/>
          </a:p>
        </p:txBody>
      </p:sp>
      <p:pic>
        <p:nvPicPr>
          <p:cNvPr id="5" name="Content Placeholder 4" descr="A cell phone with arrows pointing at the same point&#10;&#10;Description automatically generated">
            <a:extLst>
              <a:ext uri="{FF2B5EF4-FFF2-40B4-BE49-F238E27FC236}">
                <a16:creationId xmlns:a16="http://schemas.microsoft.com/office/drawing/2014/main" id="{672E3550-7661-960B-EB93-D5A4379F5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0114" y="1581067"/>
            <a:ext cx="4351338" cy="4351338"/>
          </a:xfrm>
        </p:spPr>
      </p:pic>
      <p:sp>
        <p:nvSpPr>
          <p:cNvPr id="6" name="TextBox 5">
            <a:extLst>
              <a:ext uri="{FF2B5EF4-FFF2-40B4-BE49-F238E27FC236}">
                <a16:creationId xmlns:a16="http://schemas.microsoft.com/office/drawing/2014/main" id="{F23819E8-049C-0402-ED42-94BAECC7E97D}"/>
              </a:ext>
            </a:extLst>
          </p:cNvPr>
          <p:cNvSpPr txBox="1"/>
          <p:nvPr/>
        </p:nvSpPr>
        <p:spPr>
          <a:xfrm>
            <a:off x="970671" y="1990578"/>
            <a:ext cx="4905125" cy="461665"/>
          </a:xfrm>
          <a:prstGeom prst="rect">
            <a:avLst/>
          </a:prstGeom>
          <a:noFill/>
        </p:spPr>
        <p:txBody>
          <a:bodyPr wrap="none" rtlCol="0">
            <a:spAutoFit/>
          </a:bodyPr>
          <a:lstStyle/>
          <a:p>
            <a:r>
              <a:rPr lang="en-US" sz="2400" dirty="0"/>
              <a:t>Allows rotation of device to be known</a:t>
            </a:r>
            <a:endParaRPr lang="en-BE" sz="2400" dirty="0"/>
          </a:p>
        </p:txBody>
      </p:sp>
    </p:spTree>
    <p:extLst>
      <p:ext uri="{BB962C8B-B14F-4D97-AF65-F5344CB8AC3E}">
        <p14:creationId xmlns:p14="http://schemas.microsoft.com/office/powerpoint/2010/main" val="3867977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EC2E-CF41-F18E-1747-664108EF9AB1}"/>
              </a:ext>
            </a:extLst>
          </p:cNvPr>
          <p:cNvSpPr>
            <a:spLocks noGrp="1"/>
          </p:cNvSpPr>
          <p:nvPr>
            <p:ph type="title"/>
          </p:nvPr>
        </p:nvSpPr>
        <p:spPr/>
        <p:txBody>
          <a:bodyPr/>
          <a:lstStyle/>
          <a:p>
            <a:r>
              <a:rPr lang="en-US" dirty="0"/>
              <a:t>Be my eyes</a:t>
            </a:r>
            <a:endParaRPr lang="en-BE" dirty="0"/>
          </a:p>
        </p:txBody>
      </p:sp>
      <p:pic>
        <p:nvPicPr>
          <p:cNvPr id="4" name="Online Media 3" title="Be My Eyes - Bringing Sight to Blind and Low Vision People">
            <a:hlinkClick r:id="" action="ppaction://media"/>
            <a:extLst>
              <a:ext uri="{FF2B5EF4-FFF2-40B4-BE49-F238E27FC236}">
                <a16:creationId xmlns:a16="http://schemas.microsoft.com/office/drawing/2014/main" id="{1CB31D1E-6C1C-B445-6E7F-C998D24D01C1}"/>
              </a:ext>
            </a:extLst>
          </p:cNvPr>
          <p:cNvPicPr>
            <a:picLocks noGrp="1" noRot="1" noChangeAspect="1"/>
          </p:cNvPicPr>
          <p:nvPr>
            <p:ph idx="1"/>
            <a:videoFile r:link="rId1"/>
          </p:nvPr>
        </p:nvPicPr>
        <p:blipFill>
          <a:blip r:embed="rId3"/>
          <a:stretch>
            <a:fillRect/>
          </a:stretch>
        </p:blipFill>
        <p:spPr>
          <a:xfrm>
            <a:off x="909882" y="1776388"/>
            <a:ext cx="7700962" cy="4351338"/>
          </a:xfrm>
          <a:prstGeom prst="rect">
            <a:avLst/>
          </a:prstGeom>
        </p:spPr>
      </p:pic>
      <p:sp>
        <p:nvSpPr>
          <p:cNvPr id="5" name="TextBox 4">
            <a:extLst>
              <a:ext uri="{FF2B5EF4-FFF2-40B4-BE49-F238E27FC236}">
                <a16:creationId xmlns:a16="http://schemas.microsoft.com/office/drawing/2014/main" id="{EF0F1C26-2341-E509-E939-446DD05678D7}"/>
              </a:ext>
            </a:extLst>
          </p:cNvPr>
          <p:cNvSpPr txBox="1"/>
          <p:nvPr/>
        </p:nvSpPr>
        <p:spPr>
          <a:xfrm>
            <a:off x="9189457" y="2350453"/>
            <a:ext cx="1818833" cy="3477875"/>
          </a:xfrm>
          <a:prstGeom prst="rect">
            <a:avLst/>
          </a:prstGeom>
          <a:noFill/>
        </p:spPr>
        <p:txBody>
          <a:bodyPr wrap="square" rtlCol="0">
            <a:spAutoFit/>
          </a:bodyPr>
          <a:lstStyle/>
          <a:p>
            <a:r>
              <a:rPr lang="en-US" sz="4400" dirty="0"/>
              <a:t>Good </a:t>
            </a:r>
            <a:br>
              <a:rPr lang="en-US" sz="4400" dirty="0"/>
            </a:br>
            <a:br>
              <a:rPr lang="en-US" sz="4400" dirty="0"/>
            </a:br>
            <a:r>
              <a:rPr lang="en-US" sz="4400" dirty="0"/>
              <a:t>Bad</a:t>
            </a:r>
            <a:br>
              <a:rPr lang="en-US" sz="4400" dirty="0"/>
            </a:br>
            <a:br>
              <a:rPr lang="en-US" sz="4400" dirty="0"/>
            </a:br>
            <a:r>
              <a:rPr lang="en-US" sz="4400" dirty="0"/>
              <a:t>Evil</a:t>
            </a:r>
            <a:endParaRPr lang="en-BE" sz="4400" dirty="0"/>
          </a:p>
        </p:txBody>
      </p:sp>
    </p:spTree>
    <p:extLst>
      <p:ext uri="{BB962C8B-B14F-4D97-AF65-F5344CB8AC3E}">
        <p14:creationId xmlns:p14="http://schemas.microsoft.com/office/powerpoint/2010/main" val="384385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4D4C-EBFB-D46A-C090-706A2574790A}"/>
              </a:ext>
            </a:extLst>
          </p:cNvPr>
          <p:cNvSpPr>
            <a:spLocks noGrp="1"/>
          </p:cNvSpPr>
          <p:nvPr>
            <p:ph type="title"/>
          </p:nvPr>
        </p:nvSpPr>
        <p:spPr/>
        <p:txBody>
          <a:bodyPr/>
          <a:lstStyle/>
          <a:p>
            <a:r>
              <a:rPr lang="en-US" dirty="0"/>
              <a:t>Camera</a:t>
            </a:r>
            <a:endParaRPr lang="en-BE" dirty="0"/>
          </a:p>
        </p:txBody>
      </p:sp>
      <p:sp>
        <p:nvSpPr>
          <p:cNvPr id="3" name="Content Placeholder 2">
            <a:extLst>
              <a:ext uri="{FF2B5EF4-FFF2-40B4-BE49-F238E27FC236}">
                <a16:creationId xmlns:a16="http://schemas.microsoft.com/office/drawing/2014/main" id="{A8C04288-58D2-B82B-C0A7-CB0E2863D70B}"/>
              </a:ext>
            </a:extLst>
          </p:cNvPr>
          <p:cNvSpPr>
            <a:spLocks noGrp="1"/>
          </p:cNvSpPr>
          <p:nvPr>
            <p:ph idx="1"/>
          </p:nvPr>
        </p:nvSpPr>
        <p:spPr/>
        <p:txBody>
          <a:bodyPr/>
          <a:lstStyle/>
          <a:p>
            <a:r>
              <a:rPr lang="en-US" dirty="0"/>
              <a:t>Incredibly good quality photo’s and videos nowadays</a:t>
            </a:r>
          </a:p>
          <a:p>
            <a:r>
              <a:rPr lang="en-US" dirty="0"/>
              <a:t>And a decent GPU (graphics card) to process it</a:t>
            </a:r>
          </a:p>
          <a:p>
            <a:r>
              <a:rPr lang="en-US" dirty="0"/>
              <a:t>And bandwidth to stream</a:t>
            </a:r>
          </a:p>
          <a:p>
            <a:r>
              <a:rPr lang="en-US" dirty="0"/>
              <a:t>Not just color, also depth </a:t>
            </a:r>
            <a:endParaRPr lang="en-BE" dirty="0"/>
          </a:p>
        </p:txBody>
      </p:sp>
      <p:pic>
        <p:nvPicPr>
          <p:cNvPr id="5" name="Picture 4" descr="The camera lens on a white phone&#10;&#10;Description automatically generated">
            <a:extLst>
              <a:ext uri="{FF2B5EF4-FFF2-40B4-BE49-F238E27FC236}">
                <a16:creationId xmlns:a16="http://schemas.microsoft.com/office/drawing/2014/main" id="{7FB9D39C-63D4-4D11-C75C-4B1420FAF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237" y="2894427"/>
            <a:ext cx="5284763" cy="3963573"/>
          </a:xfrm>
          <a:prstGeom prst="rect">
            <a:avLst/>
          </a:prstGeom>
        </p:spPr>
      </p:pic>
    </p:spTree>
    <p:extLst>
      <p:ext uri="{BB962C8B-B14F-4D97-AF65-F5344CB8AC3E}">
        <p14:creationId xmlns:p14="http://schemas.microsoft.com/office/powerpoint/2010/main" val="2331786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507A-1340-1663-468D-84E8E6F5D995}"/>
              </a:ext>
            </a:extLst>
          </p:cNvPr>
          <p:cNvSpPr>
            <a:spLocks noGrp="1"/>
          </p:cNvSpPr>
          <p:nvPr>
            <p:ph type="title"/>
          </p:nvPr>
        </p:nvSpPr>
        <p:spPr/>
        <p:txBody>
          <a:bodyPr/>
          <a:lstStyle/>
          <a:p>
            <a:r>
              <a:rPr lang="en-US" dirty="0"/>
              <a:t>What are your questions?</a:t>
            </a:r>
            <a:endParaRPr lang="en-BE" dirty="0"/>
          </a:p>
        </p:txBody>
      </p:sp>
      <p:sp>
        <p:nvSpPr>
          <p:cNvPr id="3" name="Content Placeholder 2">
            <a:extLst>
              <a:ext uri="{FF2B5EF4-FFF2-40B4-BE49-F238E27FC236}">
                <a16:creationId xmlns:a16="http://schemas.microsoft.com/office/drawing/2014/main" id="{A894B938-758F-26B4-A6F3-137BEE841372}"/>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304770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21E9-4340-0482-BEF5-A50E058B5788}"/>
              </a:ext>
            </a:extLst>
          </p:cNvPr>
          <p:cNvSpPr>
            <a:spLocks noGrp="1"/>
          </p:cNvSpPr>
          <p:nvPr>
            <p:ph type="title"/>
          </p:nvPr>
        </p:nvSpPr>
        <p:spPr/>
        <p:txBody>
          <a:bodyPr/>
          <a:lstStyle/>
          <a:p>
            <a:r>
              <a:rPr lang="en-US" dirty="0"/>
              <a:t>Last class</a:t>
            </a:r>
            <a:endParaRPr lang="en-BE" dirty="0"/>
          </a:p>
        </p:txBody>
      </p:sp>
      <p:pic>
        <p:nvPicPr>
          <p:cNvPr id="11" name="Picture 10" descr="A screenshot of a phone&#10;&#10;Description automatically generated">
            <a:extLst>
              <a:ext uri="{FF2B5EF4-FFF2-40B4-BE49-F238E27FC236}">
                <a16:creationId xmlns:a16="http://schemas.microsoft.com/office/drawing/2014/main" id="{377CFE54-92CD-111D-6029-593A87A50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8" y="2269167"/>
            <a:ext cx="2072752" cy="2995127"/>
          </a:xfrm>
          <a:prstGeom prst="rect">
            <a:avLst/>
          </a:prstGeom>
        </p:spPr>
      </p:pic>
      <p:sp>
        <p:nvSpPr>
          <p:cNvPr id="12" name="TextBox 11">
            <a:extLst>
              <a:ext uri="{FF2B5EF4-FFF2-40B4-BE49-F238E27FC236}">
                <a16:creationId xmlns:a16="http://schemas.microsoft.com/office/drawing/2014/main" id="{C9908B28-0628-115B-7F17-BBAB645A220A}"/>
              </a:ext>
            </a:extLst>
          </p:cNvPr>
          <p:cNvSpPr txBox="1"/>
          <p:nvPr/>
        </p:nvSpPr>
        <p:spPr>
          <a:xfrm>
            <a:off x="771331" y="1690688"/>
            <a:ext cx="4972836" cy="369332"/>
          </a:xfrm>
          <a:prstGeom prst="rect">
            <a:avLst/>
          </a:prstGeom>
          <a:noFill/>
        </p:spPr>
        <p:txBody>
          <a:bodyPr wrap="none" rtlCol="0">
            <a:spAutoFit/>
          </a:bodyPr>
          <a:lstStyle/>
          <a:p>
            <a:r>
              <a:rPr lang="en-US" dirty="0"/>
              <a:t>We look at a lot of mobile games : good / bad / evil</a:t>
            </a:r>
            <a:endParaRPr lang="en-BE" dirty="0"/>
          </a:p>
        </p:txBody>
      </p:sp>
      <p:pic>
        <p:nvPicPr>
          <p:cNvPr id="14" name="Picture 13" descr="A blue square with white lines&#10;&#10;Description automatically generated">
            <a:extLst>
              <a:ext uri="{FF2B5EF4-FFF2-40B4-BE49-F238E27FC236}">
                <a16:creationId xmlns:a16="http://schemas.microsoft.com/office/drawing/2014/main" id="{4C75A2F0-F402-42D5-3309-D3CC83D4D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58" y="5437414"/>
            <a:ext cx="2525487" cy="1420586"/>
          </a:xfrm>
          <a:prstGeom prst="rect">
            <a:avLst/>
          </a:prstGeom>
        </p:spPr>
      </p:pic>
      <p:pic>
        <p:nvPicPr>
          <p:cNvPr id="16" name="Picture 15" descr="A person pointing up with her finger&#10;&#10;Description automatically generated">
            <a:extLst>
              <a:ext uri="{FF2B5EF4-FFF2-40B4-BE49-F238E27FC236}">
                <a16:creationId xmlns:a16="http://schemas.microsoft.com/office/drawing/2014/main" id="{29CE0D5C-F567-6803-3F10-060DC06B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393" y="2318930"/>
            <a:ext cx="1631324" cy="2895600"/>
          </a:xfrm>
          <a:prstGeom prst="rect">
            <a:avLst/>
          </a:prstGeom>
        </p:spPr>
      </p:pic>
      <p:pic>
        <p:nvPicPr>
          <p:cNvPr id="18" name="Picture 17" descr="A screenshot of a phone showing a route&#10;&#10;Description automatically generated">
            <a:extLst>
              <a:ext uri="{FF2B5EF4-FFF2-40B4-BE49-F238E27FC236}">
                <a16:creationId xmlns:a16="http://schemas.microsoft.com/office/drawing/2014/main" id="{AB58195B-F57A-FDC8-B887-9DDA69672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821" y="2200085"/>
            <a:ext cx="2633371" cy="3133289"/>
          </a:xfrm>
          <a:prstGeom prst="rect">
            <a:avLst/>
          </a:prstGeom>
        </p:spPr>
      </p:pic>
      <p:pic>
        <p:nvPicPr>
          <p:cNvPr id="20" name="Picture 19" descr="A screenshot of a phone&#10;&#10;Description automatically generated">
            <a:extLst>
              <a:ext uri="{FF2B5EF4-FFF2-40B4-BE49-F238E27FC236}">
                <a16:creationId xmlns:a16="http://schemas.microsoft.com/office/drawing/2014/main" id="{C15878D5-6A72-9E1F-6636-88ABCBFFEB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142" y="1995845"/>
            <a:ext cx="1568120" cy="3201579"/>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E2842EB-8DD4-1D42-41F4-E32B9CCC2A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5212" y="2054577"/>
            <a:ext cx="1356205" cy="3013788"/>
          </a:xfrm>
          <a:prstGeom prst="rect">
            <a:avLst/>
          </a:prstGeom>
        </p:spPr>
      </p:pic>
      <p:pic>
        <p:nvPicPr>
          <p:cNvPr id="1026" name="Picture 2" descr="Fruit Ninja® - Apps on Google Play">
            <a:hlinkClick r:id="rId8"/>
            <a:extLst>
              <a:ext uri="{FF2B5EF4-FFF2-40B4-BE49-F238E27FC236}">
                <a16:creationId xmlns:a16="http://schemas.microsoft.com/office/drawing/2014/main" id="{A6BC2788-2666-25F3-1410-EFA413C395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513" y="5430551"/>
            <a:ext cx="2525487" cy="14274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small plane on a small building&#10;&#10;Description automatically generated with medium confidence">
            <a:extLst>
              <a:ext uri="{FF2B5EF4-FFF2-40B4-BE49-F238E27FC236}">
                <a16:creationId xmlns:a16="http://schemas.microsoft.com/office/drawing/2014/main" id="{63E83FB0-B790-C6B4-4FDB-8516E56435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3514" y="5265964"/>
            <a:ext cx="2830286" cy="1592036"/>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2AE2BAAB-B572-D678-685F-B3BA72D102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4713" y="1543777"/>
            <a:ext cx="1798174" cy="3623388"/>
          </a:xfrm>
          <a:prstGeom prst="rect">
            <a:avLst/>
          </a:prstGeom>
        </p:spPr>
      </p:pic>
    </p:spTree>
    <p:extLst>
      <p:ext uri="{BB962C8B-B14F-4D97-AF65-F5344CB8AC3E}">
        <p14:creationId xmlns:p14="http://schemas.microsoft.com/office/powerpoint/2010/main" val="118143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EFB3-3160-254D-4C7F-62A7815DBDB5}"/>
              </a:ext>
            </a:extLst>
          </p:cNvPr>
          <p:cNvSpPr>
            <a:spLocks noGrp="1"/>
          </p:cNvSpPr>
          <p:nvPr>
            <p:ph type="title"/>
          </p:nvPr>
        </p:nvSpPr>
        <p:spPr/>
        <p:txBody>
          <a:bodyPr/>
          <a:lstStyle/>
          <a:p>
            <a:r>
              <a:rPr lang="en-US" dirty="0"/>
              <a:t>We reasoned about good / bad / evil</a:t>
            </a:r>
            <a:endParaRPr lang="en-BE" dirty="0"/>
          </a:p>
        </p:txBody>
      </p:sp>
      <p:sp>
        <p:nvSpPr>
          <p:cNvPr id="3" name="Content Placeholder 2">
            <a:extLst>
              <a:ext uri="{FF2B5EF4-FFF2-40B4-BE49-F238E27FC236}">
                <a16:creationId xmlns:a16="http://schemas.microsoft.com/office/drawing/2014/main" id="{09AAD81A-7C8B-D45B-A9AC-DE11339E9318}"/>
              </a:ext>
            </a:extLst>
          </p:cNvPr>
          <p:cNvSpPr>
            <a:spLocks noGrp="1"/>
          </p:cNvSpPr>
          <p:nvPr>
            <p:ph idx="1"/>
          </p:nvPr>
        </p:nvSpPr>
        <p:spPr/>
        <p:txBody>
          <a:bodyPr/>
          <a:lstStyle/>
          <a:p>
            <a:r>
              <a:rPr lang="en-US" dirty="0"/>
              <a:t>Good and bad : important for designing your own app</a:t>
            </a:r>
          </a:p>
          <a:p>
            <a:r>
              <a:rPr lang="en-US" dirty="0"/>
              <a:t>Evil : just a fun way to think about how developer and user needs can be opposite</a:t>
            </a:r>
          </a:p>
          <a:p>
            <a:endParaRPr lang="en-US" dirty="0"/>
          </a:p>
          <a:p>
            <a:r>
              <a:rPr lang="en-US" dirty="0"/>
              <a:t>Is you’re app allowed to be evil?</a:t>
            </a:r>
          </a:p>
          <a:p>
            <a:r>
              <a:rPr lang="en-US" dirty="0"/>
              <a:t>Make something you’re proud off</a:t>
            </a:r>
          </a:p>
          <a:p>
            <a:r>
              <a:rPr lang="en-US" dirty="0"/>
              <a:t>In doubt, just ask</a:t>
            </a:r>
          </a:p>
        </p:txBody>
      </p:sp>
    </p:spTree>
    <p:extLst>
      <p:ext uri="{BB962C8B-B14F-4D97-AF65-F5344CB8AC3E}">
        <p14:creationId xmlns:p14="http://schemas.microsoft.com/office/powerpoint/2010/main" val="206029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45EE-DB81-B555-CFAB-6C2DD0591B28}"/>
              </a:ext>
            </a:extLst>
          </p:cNvPr>
          <p:cNvSpPr>
            <a:spLocks noGrp="1"/>
          </p:cNvSpPr>
          <p:nvPr>
            <p:ph type="title"/>
          </p:nvPr>
        </p:nvSpPr>
        <p:spPr/>
        <p:txBody>
          <a:bodyPr/>
          <a:lstStyle/>
          <a:p>
            <a:r>
              <a:rPr lang="en-US" dirty="0"/>
              <a:t>This class</a:t>
            </a:r>
            <a:endParaRPr lang="en-BE" dirty="0"/>
          </a:p>
        </p:txBody>
      </p:sp>
      <p:sp>
        <p:nvSpPr>
          <p:cNvPr id="3" name="Content Placeholder 2">
            <a:extLst>
              <a:ext uri="{FF2B5EF4-FFF2-40B4-BE49-F238E27FC236}">
                <a16:creationId xmlns:a16="http://schemas.microsoft.com/office/drawing/2014/main" id="{1F547C97-6546-3078-0477-1EEBF1E0F62C}"/>
              </a:ext>
            </a:extLst>
          </p:cNvPr>
          <p:cNvSpPr>
            <a:spLocks noGrp="1"/>
          </p:cNvSpPr>
          <p:nvPr>
            <p:ph idx="1"/>
          </p:nvPr>
        </p:nvSpPr>
        <p:spPr/>
        <p:txBody>
          <a:bodyPr/>
          <a:lstStyle/>
          <a:p>
            <a:r>
              <a:rPr lang="en-US" dirty="0"/>
              <a:t>Clarification about evaluation</a:t>
            </a:r>
          </a:p>
          <a:p>
            <a:r>
              <a:rPr lang="en-US" dirty="0"/>
              <a:t>Clarification about the pitch</a:t>
            </a:r>
          </a:p>
          <a:p>
            <a:r>
              <a:rPr lang="en-US" dirty="0"/>
              <a:t>Context about mobile applications (history)</a:t>
            </a:r>
          </a:p>
          <a:p>
            <a:endParaRPr lang="en-US" dirty="0"/>
          </a:p>
        </p:txBody>
      </p:sp>
    </p:spTree>
    <p:extLst>
      <p:ext uri="{BB962C8B-B14F-4D97-AF65-F5344CB8AC3E}">
        <p14:creationId xmlns:p14="http://schemas.microsoft.com/office/powerpoint/2010/main" val="7191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237C-C6E9-2998-C8A2-8312F94D6261}"/>
              </a:ext>
            </a:extLst>
          </p:cNvPr>
          <p:cNvSpPr>
            <a:spLocks noGrp="1"/>
          </p:cNvSpPr>
          <p:nvPr>
            <p:ph type="title"/>
          </p:nvPr>
        </p:nvSpPr>
        <p:spPr/>
        <p:txBody>
          <a:bodyPr/>
          <a:lstStyle/>
          <a:p>
            <a:r>
              <a:rPr lang="en-US" dirty="0"/>
              <a:t>Course planning : context</a:t>
            </a:r>
            <a:endParaRPr lang="en-BE" dirty="0"/>
          </a:p>
        </p:txBody>
      </p:sp>
      <p:sp>
        <p:nvSpPr>
          <p:cNvPr id="3" name="Content Placeholder 2">
            <a:extLst>
              <a:ext uri="{FF2B5EF4-FFF2-40B4-BE49-F238E27FC236}">
                <a16:creationId xmlns:a16="http://schemas.microsoft.com/office/drawing/2014/main" id="{82698281-CB6A-C272-1323-4DCEDCFF5255}"/>
              </a:ext>
            </a:extLst>
          </p:cNvPr>
          <p:cNvSpPr>
            <a:spLocks noGrp="1"/>
          </p:cNvSpPr>
          <p:nvPr>
            <p:ph idx="1"/>
          </p:nvPr>
        </p:nvSpPr>
        <p:spPr>
          <a:xfrm>
            <a:off x="838200" y="1371600"/>
            <a:ext cx="10515600" cy="4805363"/>
          </a:xfrm>
        </p:spPr>
        <p:txBody>
          <a:bodyPr>
            <a:normAutofit/>
          </a:bodyPr>
          <a:lstStyle/>
          <a:p>
            <a:r>
              <a:rPr lang="en-US" dirty="0">
                <a:sym typeface="Wingdings" panose="05000000000000000000" pitchFamily="2" charset="2"/>
              </a:rPr>
              <a:t>Week 1 No class </a:t>
            </a:r>
          </a:p>
          <a:p>
            <a:r>
              <a:rPr lang="en-US" dirty="0">
                <a:sym typeface="Wingdings" panose="05000000000000000000" pitchFamily="2" charset="2"/>
              </a:rPr>
              <a:t>Week 2 Introduction, design, pitch</a:t>
            </a:r>
          </a:p>
          <a:p>
            <a:r>
              <a:rPr lang="en-US" dirty="0">
                <a:sym typeface="Wingdings" panose="05000000000000000000" pitchFamily="2" charset="2"/>
              </a:rPr>
              <a:t>Week 3, 4, 5 </a:t>
            </a:r>
            <a:r>
              <a:rPr lang="en-BE" dirty="0"/>
              <a:t>🤒</a:t>
            </a:r>
            <a:endParaRPr lang="en-US" dirty="0"/>
          </a:p>
          <a:p>
            <a:r>
              <a:rPr lang="en-US" dirty="0">
                <a:sym typeface="Wingdings" panose="05000000000000000000" pitchFamily="2" charset="2"/>
              </a:rPr>
              <a:t>Week 6 : pitch week</a:t>
            </a:r>
            <a:br>
              <a:rPr lang="en-US" dirty="0">
                <a:sym typeface="Wingdings" panose="05000000000000000000" pitchFamily="2" charset="2"/>
              </a:rPr>
            </a:br>
            <a:r>
              <a:rPr lang="en-US" dirty="0">
                <a:sym typeface="Wingdings" panose="05000000000000000000" pitchFamily="2" charset="2"/>
              </a:rPr>
              <a:t>	Monday :  pitch information, tech stack </a:t>
            </a:r>
            <a:br>
              <a:rPr lang="en-US" dirty="0">
                <a:sym typeface="Wingdings" panose="05000000000000000000" pitchFamily="2" charset="2"/>
              </a:rPr>
            </a:br>
            <a:r>
              <a:rPr lang="en-US" dirty="0">
                <a:sym typeface="Wingdings" panose="05000000000000000000" pitchFamily="2" charset="2"/>
              </a:rPr>
              <a:t>	Thursday : Emulation, productivity, pitch workshop</a:t>
            </a:r>
          </a:p>
          <a:p>
            <a:r>
              <a:rPr lang="en-US" dirty="0">
                <a:sym typeface="Wingdings" panose="05000000000000000000" pitchFamily="2" charset="2"/>
              </a:rPr>
              <a:t>Week 7 : No class</a:t>
            </a:r>
          </a:p>
          <a:p>
            <a:r>
              <a:rPr lang="en-US" dirty="0">
                <a:sym typeface="Wingdings" panose="05000000000000000000" pitchFamily="2" charset="2"/>
              </a:rPr>
              <a:t>Week 7+ : TBD (accessibility, presentation, game dev, requested topics….)</a:t>
            </a:r>
          </a:p>
        </p:txBody>
      </p:sp>
    </p:spTree>
    <p:extLst>
      <p:ext uri="{BB962C8B-B14F-4D97-AF65-F5344CB8AC3E}">
        <p14:creationId xmlns:p14="http://schemas.microsoft.com/office/powerpoint/2010/main" val="30892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DE70-EBC1-18BA-3A67-85246AF1F0C0}"/>
              </a:ext>
            </a:extLst>
          </p:cNvPr>
          <p:cNvSpPr>
            <a:spLocks noGrp="1"/>
          </p:cNvSpPr>
          <p:nvPr>
            <p:ph type="title"/>
          </p:nvPr>
        </p:nvSpPr>
        <p:spPr/>
        <p:txBody>
          <a:bodyPr/>
          <a:lstStyle/>
          <a:p>
            <a:r>
              <a:rPr lang="en-US" dirty="0"/>
              <a:t>This week</a:t>
            </a:r>
            <a:endParaRPr lang="en-BE" dirty="0"/>
          </a:p>
        </p:txBody>
      </p:sp>
      <p:sp>
        <p:nvSpPr>
          <p:cNvPr id="3" name="Content Placeholder 2">
            <a:extLst>
              <a:ext uri="{FF2B5EF4-FFF2-40B4-BE49-F238E27FC236}">
                <a16:creationId xmlns:a16="http://schemas.microsoft.com/office/drawing/2014/main" id="{DED6EA35-34FA-BFBC-968F-F09FD2DCDACB}"/>
              </a:ext>
            </a:extLst>
          </p:cNvPr>
          <p:cNvSpPr>
            <a:spLocks noGrp="1"/>
          </p:cNvSpPr>
          <p:nvPr>
            <p:ph idx="1"/>
          </p:nvPr>
        </p:nvSpPr>
        <p:spPr/>
        <p:txBody>
          <a:bodyPr/>
          <a:lstStyle/>
          <a:p>
            <a:r>
              <a:rPr lang="en-US" dirty="0"/>
              <a:t>Pitch week!</a:t>
            </a:r>
          </a:p>
          <a:p>
            <a:r>
              <a:rPr lang="en-US" dirty="0"/>
              <a:t>Tuesday 8pm : online Q&amp;A</a:t>
            </a:r>
          </a:p>
          <a:p>
            <a:r>
              <a:rPr lang="en-US" dirty="0"/>
              <a:t>Thursday class: emulation, productivity, Unity &amp; react native </a:t>
            </a:r>
          </a:p>
          <a:p>
            <a:r>
              <a:rPr lang="en-US" dirty="0"/>
              <a:t>Thursday 8pm: deadline for feedback (I will comment on your pitch)</a:t>
            </a:r>
          </a:p>
          <a:p>
            <a:r>
              <a:rPr lang="en-US" dirty="0"/>
              <a:t>Sunday midnight: deadline for pitch (I will give you a green light or comment on your pitch)</a:t>
            </a:r>
            <a:endParaRPr lang="en-BE" dirty="0"/>
          </a:p>
        </p:txBody>
      </p:sp>
    </p:spTree>
    <p:extLst>
      <p:ext uri="{BB962C8B-B14F-4D97-AF65-F5344CB8AC3E}">
        <p14:creationId xmlns:p14="http://schemas.microsoft.com/office/powerpoint/2010/main" val="30164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8CF7-4522-2BFF-9567-0434E728F30F}"/>
              </a:ext>
            </a:extLst>
          </p:cNvPr>
          <p:cNvSpPr>
            <a:spLocks noGrp="1"/>
          </p:cNvSpPr>
          <p:nvPr>
            <p:ph type="title"/>
          </p:nvPr>
        </p:nvSpPr>
        <p:spPr/>
        <p:txBody>
          <a:bodyPr/>
          <a:lstStyle/>
          <a:p>
            <a:r>
              <a:rPr lang="en-US" dirty="0"/>
              <a:t>Evaluation </a:t>
            </a:r>
            <a:endParaRPr lang="en-BE" dirty="0"/>
          </a:p>
        </p:txBody>
      </p:sp>
      <p:sp>
        <p:nvSpPr>
          <p:cNvPr id="3" name="Content Placeholder 2">
            <a:extLst>
              <a:ext uri="{FF2B5EF4-FFF2-40B4-BE49-F238E27FC236}">
                <a16:creationId xmlns:a16="http://schemas.microsoft.com/office/drawing/2014/main" id="{335DC72E-EBF7-073F-0553-BEA39344BD07}"/>
              </a:ext>
            </a:extLst>
          </p:cNvPr>
          <p:cNvSpPr>
            <a:spLocks noGrp="1"/>
          </p:cNvSpPr>
          <p:nvPr>
            <p:ph idx="1"/>
          </p:nvPr>
        </p:nvSpPr>
        <p:spPr/>
        <p:txBody>
          <a:bodyPr>
            <a:normAutofit/>
          </a:bodyPr>
          <a:lstStyle/>
          <a:p>
            <a:r>
              <a:rPr lang="en-US" dirty="0"/>
              <a:t>Your pitch : 3 points</a:t>
            </a:r>
          </a:p>
          <a:p>
            <a:r>
              <a:rPr lang="en-US" dirty="0"/>
              <a:t>Your presentation : 3 points</a:t>
            </a:r>
          </a:p>
          <a:p>
            <a:r>
              <a:rPr lang="en-US" dirty="0"/>
              <a:t>Your report : evaluated as part of your defense</a:t>
            </a:r>
          </a:p>
          <a:p>
            <a:r>
              <a:rPr lang="en-US" dirty="0"/>
              <a:t>Your defense : 14 points</a:t>
            </a:r>
            <a:br>
              <a:rPr lang="en-US" dirty="0"/>
            </a:br>
            <a:endParaRPr lang="en-US" dirty="0"/>
          </a:p>
        </p:txBody>
      </p:sp>
    </p:spTree>
    <p:extLst>
      <p:ext uri="{BB962C8B-B14F-4D97-AF65-F5344CB8AC3E}">
        <p14:creationId xmlns:p14="http://schemas.microsoft.com/office/powerpoint/2010/main" val="196568655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6849F4D6-1FB7-4CEB-8CC6-E456C34ADDA4}" vid="{0A04E370-2E7A-4A97-A218-FEC8E52F4C4D}"/>
    </a:ext>
  </a:extLst>
</a:theme>
</file>

<file path=docProps/app.xml><?xml version="1.0" encoding="utf-8"?>
<Properties xmlns="http://schemas.openxmlformats.org/officeDocument/2006/extended-properties" xmlns:vt="http://schemas.openxmlformats.org/officeDocument/2006/docPropsVTypes">
  <Template>slide_template</Template>
  <TotalTime>6585</TotalTime>
  <Words>1286</Words>
  <Application>Microsoft Office PowerPoint</Application>
  <PresentationFormat>Widescreen</PresentationFormat>
  <Paragraphs>132</Paragraphs>
  <Slides>38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Tahoma</vt:lpstr>
      <vt:lpstr>Kantoorthema</vt:lpstr>
      <vt:lpstr>I am so happy to see you again </vt:lpstr>
      <vt:lpstr>Anyone have a good idea for  an app? One sentence</vt:lpstr>
      <vt:lpstr>PowerPoint Presentation</vt:lpstr>
      <vt:lpstr>Last class</vt:lpstr>
      <vt:lpstr>We reasoned about good / bad / evil</vt:lpstr>
      <vt:lpstr>This class</vt:lpstr>
      <vt:lpstr>Course planning : context</vt:lpstr>
      <vt:lpstr>This week</vt:lpstr>
      <vt:lpstr>Evaluation </vt:lpstr>
      <vt:lpstr>Evaluation : Pitch</vt:lpstr>
      <vt:lpstr>What questions do you have?</vt:lpstr>
      <vt:lpstr>Good pitch</vt:lpstr>
      <vt:lpstr>Internder</vt:lpstr>
      <vt:lpstr>Description</vt:lpstr>
      <vt:lpstr>Description</vt:lpstr>
      <vt:lpstr>Motivation</vt:lpstr>
      <vt:lpstr>Inspiration</vt:lpstr>
      <vt:lpstr>Inspiration</vt:lpstr>
      <vt:lpstr>Statement of work</vt:lpstr>
      <vt:lpstr>Statement of work : Need to have</vt:lpstr>
      <vt:lpstr>Statement of work : Nice to have</vt:lpstr>
      <vt:lpstr>Tech stack</vt:lpstr>
      <vt:lpstr>Risks</vt:lpstr>
      <vt:lpstr>Does anybody know the reason it’s so specific?</vt:lpstr>
      <vt:lpstr>Estimations are hard</vt:lpstr>
      <vt:lpstr>Code is expensive</vt:lpstr>
      <vt:lpstr>What questions do you have?</vt:lpstr>
      <vt:lpstr>What was the first smartphone?</vt:lpstr>
      <vt:lpstr>January 9, 2007 : iPhone</vt:lpstr>
      <vt:lpstr>Solved the “gorilla arm” problem</vt:lpstr>
      <vt:lpstr>1996 : Blackberry</vt:lpstr>
      <vt:lpstr>1982 : Nokia </vt:lpstr>
      <vt:lpstr>Where do we draw the line for mobile applications?</vt:lpstr>
      <vt:lpstr>Bounden</vt:lpstr>
      <vt:lpstr>Gyroscope</vt:lpstr>
      <vt:lpstr>Be my eyes</vt:lpstr>
      <vt:lpstr>Camera</vt:lpstr>
      <vt:lpstr>What are your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Daan Nijs</dc:creator>
  <cp:lastModifiedBy>Daan Nijs</cp:lastModifiedBy>
  <cp:revision>12</cp:revision>
  <dcterms:created xsi:type="dcterms:W3CDTF">2023-09-06T22:28:31Z</dcterms:created>
  <dcterms:modified xsi:type="dcterms:W3CDTF">2023-10-23T12:29:45Z</dcterms:modified>
</cp:coreProperties>
</file>